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37" r:id="rId15"/>
    <p:sldId id="269" r:id="rId16"/>
    <p:sldId id="270" r:id="rId17"/>
    <p:sldId id="271" r:id="rId18"/>
    <p:sldId id="272" r:id="rId19"/>
    <p:sldId id="275" r:id="rId20"/>
    <p:sldId id="276" r:id="rId21"/>
    <p:sldId id="340" r:id="rId22"/>
    <p:sldId id="342" r:id="rId23"/>
    <p:sldId id="341" r:id="rId24"/>
    <p:sldId id="343" r:id="rId25"/>
    <p:sldId id="344" r:id="rId26"/>
    <p:sldId id="277" r:id="rId27"/>
    <p:sldId id="274" r:id="rId28"/>
    <p:sldId id="287" r:id="rId29"/>
    <p:sldId id="279" r:id="rId30"/>
    <p:sldId id="280" r:id="rId31"/>
    <p:sldId id="282" r:id="rId32"/>
    <p:sldId id="283" r:id="rId33"/>
    <p:sldId id="285" r:id="rId34"/>
    <p:sldId id="288" r:id="rId35"/>
    <p:sldId id="33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6" r:id="rId60"/>
    <p:sldId id="315" r:id="rId61"/>
    <p:sldId id="312" r:id="rId62"/>
    <p:sldId id="317" r:id="rId63"/>
    <p:sldId id="318" r:id="rId64"/>
    <p:sldId id="319" r:id="rId65"/>
    <p:sldId id="320" r:id="rId66"/>
    <p:sldId id="321" r:id="rId67"/>
    <p:sldId id="322" r:id="rId68"/>
    <p:sldId id="339" r:id="rId69"/>
    <p:sldId id="323" r:id="rId70"/>
    <p:sldId id="324" r:id="rId71"/>
    <p:sldId id="325" r:id="rId72"/>
    <p:sldId id="326" r:id="rId73"/>
    <p:sldId id="327" r:id="rId74"/>
    <p:sldId id="328" r:id="rId75"/>
    <p:sldId id="329" r:id="rId76"/>
    <p:sldId id="330" r:id="rId77"/>
    <p:sldId id="331" r:id="rId78"/>
    <p:sldId id="332" r:id="rId79"/>
    <p:sldId id="333" r:id="rId80"/>
    <p:sldId id="345" r:id="rId81"/>
    <p:sldId id="346" r:id="rId82"/>
    <p:sldId id="334" r:id="rId83"/>
    <p:sldId id="335" r:id="rId84"/>
    <p:sldId id="336"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0" autoAdjust="0"/>
    <p:restoredTop sz="94005" autoAdjust="0"/>
  </p:normalViewPr>
  <p:slideViewPr>
    <p:cSldViewPr>
      <p:cViewPr varScale="1">
        <p:scale>
          <a:sx n="62" d="100"/>
          <a:sy n="62" d="100"/>
        </p:scale>
        <p:origin x="74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98CA19-5A43-4FED-A0D2-8E752B992681}" type="datetimeFigureOut">
              <a:rPr lang="en-US" smtClean="0"/>
              <a:t>11/29/2023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7548B-8C35-4BB3-856D-48043034A768}" type="slidenum">
              <a:rPr lang="en-US" smtClean="0"/>
              <a:t>‹#›</a:t>
            </a:fld>
            <a:endParaRPr lang="en-US" dirty="0"/>
          </a:p>
        </p:txBody>
      </p:sp>
    </p:spTree>
    <p:extLst>
      <p:ext uri="{BB962C8B-B14F-4D97-AF65-F5344CB8AC3E}">
        <p14:creationId xmlns:p14="http://schemas.microsoft.com/office/powerpoint/2010/main" val="107580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ChangeArrowheads="1" noTextEdit="1"/>
          </p:cNvSpPr>
          <p:nvPr>
            <p:ph type="sldImg"/>
          </p:nvPr>
        </p:nvSpPr>
        <p:spPr>
          <a:ln/>
        </p:spPr>
      </p:sp>
      <p:sp>
        <p:nvSpPr>
          <p:cNvPr id="105475" name="Notes Placeholder 2"/>
          <p:cNvSpPr>
            <a:spLocks noGrp="1" noChangeArrowheads="1"/>
          </p:cNvSpPr>
          <p:nvPr>
            <p:ph type="body" idx="1"/>
          </p:nvPr>
        </p:nvSpPr>
        <p:spPr>
          <a:noFill/>
        </p:spPr>
        <p:txBody>
          <a:bodyPr/>
          <a:lstStyle/>
          <a:p>
            <a:endParaRPr lang="en-US" altLang="en-US" dirty="0"/>
          </a:p>
        </p:txBody>
      </p:sp>
      <p:sp>
        <p:nvSpPr>
          <p:cNvPr id="105476" name="Slide Number Placeholder 3"/>
          <p:cNvSpPr>
            <a:spLocks noGrp="1"/>
          </p:cNvSpPr>
          <p:nvPr>
            <p:ph type="sldNum" sz="quarter" idx="5"/>
          </p:nvPr>
        </p:nvSpPr>
        <p:spPr>
          <a:noFill/>
        </p:spPr>
        <p:txBody>
          <a:bodyPr/>
          <a:lstStyle>
            <a:lvl1pPr defTabSz="903532">
              <a:defRPr sz="2400">
                <a:solidFill>
                  <a:schemeClr val="tx1"/>
                </a:solidFill>
                <a:latin typeface="Times New Roman" pitchFamily="18" charset="0"/>
              </a:defRPr>
            </a:lvl1pPr>
            <a:lvl2pPr marL="729057" indent="-280406" defTabSz="903532">
              <a:defRPr sz="2400">
                <a:solidFill>
                  <a:schemeClr val="tx1"/>
                </a:solidFill>
                <a:latin typeface="Times New Roman" pitchFamily="18" charset="0"/>
              </a:defRPr>
            </a:lvl2pPr>
            <a:lvl3pPr marL="1121626" indent="-224325" defTabSz="903532">
              <a:defRPr sz="2400">
                <a:solidFill>
                  <a:schemeClr val="tx1"/>
                </a:solidFill>
                <a:latin typeface="Times New Roman" pitchFamily="18" charset="0"/>
              </a:defRPr>
            </a:lvl3pPr>
            <a:lvl4pPr marL="1570276" indent="-224325" defTabSz="903532">
              <a:defRPr sz="2400">
                <a:solidFill>
                  <a:schemeClr val="tx1"/>
                </a:solidFill>
                <a:latin typeface="Times New Roman" pitchFamily="18" charset="0"/>
              </a:defRPr>
            </a:lvl4pPr>
            <a:lvl5pPr marL="2018927" indent="-224325" defTabSz="903532">
              <a:defRPr sz="2400">
                <a:solidFill>
                  <a:schemeClr val="tx1"/>
                </a:solidFill>
                <a:latin typeface="Times New Roman" pitchFamily="18" charset="0"/>
              </a:defRPr>
            </a:lvl5pPr>
            <a:lvl6pPr marL="2467577" indent="-224325" defTabSz="903532" eaLnBrk="0" fontAlgn="base" hangingPunct="0">
              <a:spcBef>
                <a:spcPct val="0"/>
              </a:spcBef>
              <a:spcAft>
                <a:spcPct val="0"/>
              </a:spcAft>
              <a:defRPr sz="2400">
                <a:solidFill>
                  <a:schemeClr val="tx1"/>
                </a:solidFill>
                <a:latin typeface="Times New Roman" pitchFamily="18" charset="0"/>
              </a:defRPr>
            </a:lvl6pPr>
            <a:lvl7pPr marL="2916227" indent="-224325" defTabSz="903532" eaLnBrk="0" fontAlgn="base" hangingPunct="0">
              <a:spcBef>
                <a:spcPct val="0"/>
              </a:spcBef>
              <a:spcAft>
                <a:spcPct val="0"/>
              </a:spcAft>
              <a:defRPr sz="2400">
                <a:solidFill>
                  <a:schemeClr val="tx1"/>
                </a:solidFill>
                <a:latin typeface="Times New Roman" pitchFamily="18" charset="0"/>
              </a:defRPr>
            </a:lvl7pPr>
            <a:lvl8pPr marL="3364878" indent="-224325" defTabSz="903532" eaLnBrk="0" fontAlgn="base" hangingPunct="0">
              <a:spcBef>
                <a:spcPct val="0"/>
              </a:spcBef>
              <a:spcAft>
                <a:spcPct val="0"/>
              </a:spcAft>
              <a:defRPr sz="2400">
                <a:solidFill>
                  <a:schemeClr val="tx1"/>
                </a:solidFill>
                <a:latin typeface="Times New Roman" pitchFamily="18" charset="0"/>
              </a:defRPr>
            </a:lvl8pPr>
            <a:lvl9pPr marL="3813528" indent="-224325" defTabSz="903532" eaLnBrk="0" fontAlgn="base" hangingPunct="0">
              <a:spcBef>
                <a:spcPct val="0"/>
              </a:spcBef>
              <a:spcAft>
                <a:spcPct val="0"/>
              </a:spcAft>
              <a:defRPr sz="2400">
                <a:solidFill>
                  <a:schemeClr val="tx1"/>
                </a:solidFill>
                <a:latin typeface="Times New Roman" pitchFamily="18" charset="0"/>
              </a:defRPr>
            </a:lvl9pPr>
          </a:lstStyle>
          <a:p>
            <a:fld id="{45E7AFE1-190F-4BA7-BD61-BB70BF8694B3}" type="slidenum">
              <a:rPr lang="en-US" altLang="en-US" sz="1200"/>
              <a:pPr/>
              <a:t>27</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ChangeArrowheads="1" noTextEdit="1"/>
          </p:cNvSpPr>
          <p:nvPr>
            <p:ph type="sldImg"/>
          </p:nvPr>
        </p:nvSpPr>
        <p:spPr>
          <a:ln/>
        </p:spPr>
      </p:sp>
      <p:sp>
        <p:nvSpPr>
          <p:cNvPr id="106499" name="Notes Placeholder 2"/>
          <p:cNvSpPr>
            <a:spLocks noGrp="1" noChangeArrowheads="1"/>
          </p:cNvSpPr>
          <p:nvPr>
            <p:ph type="body" idx="1"/>
          </p:nvPr>
        </p:nvSpPr>
        <p:spPr>
          <a:noFill/>
        </p:spPr>
        <p:txBody>
          <a:bodyPr/>
          <a:lstStyle/>
          <a:p>
            <a:endParaRPr lang="en-US" altLang="en-US" dirty="0"/>
          </a:p>
        </p:txBody>
      </p:sp>
      <p:sp>
        <p:nvSpPr>
          <p:cNvPr id="106500" name="Slide Number Placeholder 3"/>
          <p:cNvSpPr>
            <a:spLocks noGrp="1"/>
          </p:cNvSpPr>
          <p:nvPr>
            <p:ph type="sldNum" sz="quarter" idx="5"/>
          </p:nvPr>
        </p:nvSpPr>
        <p:spPr>
          <a:noFill/>
        </p:spPr>
        <p:txBody>
          <a:bodyPr/>
          <a:lstStyle>
            <a:lvl1pPr defTabSz="903532">
              <a:defRPr sz="2400">
                <a:solidFill>
                  <a:schemeClr val="tx1"/>
                </a:solidFill>
                <a:latin typeface="Times New Roman" pitchFamily="18" charset="0"/>
              </a:defRPr>
            </a:lvl1pPr>
            <a:lvl2pPr marL="729057" indent="-280406" defTabSz="903532">
              <a:defRPr sz="2400">
                <a:solidFill>
                  <a:schemeClr val="tx1"/>
                </a:solidFill>
                <a:latin typeface="Times New Roman" pitchFamily="18" charset="0"/>
              </a:defRPr>
            </a:lvl2pPr>
            <a:lvl3pPr marL="1121626" indent="-224325" defTabSz="903532">
              <a:defRPr sz="2400">
                <a:solidFill>
                  <a:schemeClr val="tx1"/>
                </a:solidFill>
                <a:latin typeface="Times New Roman" pitchFamily="18" charset="0"/>
              </a:defRPr>
            </a:lvl3pPr>
            <a:lvl4pPr marL="1570276" indent="-224325" defTabSz="903532">
              <a:defRPr sz="2400">
                <a:solidFill>
                  <a:schemeClr val="tx1"/>
                </a:solidFill>
                <a:latin typeface="Times New Roman" pitchFamily="18" charset="0"/>
              </a:defRPr>
            </a:lvl4pPr>
            <a:lvl5pPr marL="2018927" indent="-224325" defTabSz="903532">
              <a:defRPr sz="2400">
                <a:solidFill>
                  <a:schemeClr val="tx1"/>
                </a:solidFill>
                <a:latin typeface="Times New Roman" pitchFamily="18" charset="0"/>
              </a:defRPr>
            </a:lvl5pPr>
            <a:lvl6pPr marL="2467577" indent="-224325" defTabSz="903532" eaLnBrk="0" fontAlgn="base" hangingPunct="0">
              <a:spcBef>
                <a:spcPct val="0"/>
              </a:spcBef>
              <a:spcAft>
                <a:spcPct val="0"/>
              </a:spcAft>
              <a:defRPr sz="2400">
                <a:solidFill>
                  <a:schemeClr val="tx1"/>
                </a:solidFill>
                <a:latin typeface="Times New Roman" pitchFamily="18" charset="0"/>
              </a:defRPr>
            </a:lvl6pPr>
            <a:lvl7pPr marL="2916227" indent="-224325" defTabSz="903532" eaLnBrk="0" fontAlgn="base" hangingPunct="0">
              <a:spcBef>
                <a:spcPct val="0"/>
              </a:spcBef>
              <a:spcAft>
                <a:spcPct val="0"/>
              </a:spcAft>
              <a:defRPr sz="2400">
                <a:solidFill>
                  <a:schemeClr val="tx1"/>
                </a:solidFill>
                <a:latin typeface="Times New Roman" pitchFamily="18" charset="0"/>
              </a:defRPr>
            </a:lvl7pPr>
            <a:lvl8pPr marL="3364878" indent="-224325" defTabSz="903532" eaLnBrk="0" fontAlgn="base" hangingPunct="0">
              <a:spcBef>
                <a:spcPct val="0"/>
              </a:spcBef>
              <a:spcAft>
                <a:spcPct val="0"/>
              </a:spcAft>
              <a:defRPr sz="2400">
                <a:solidFill>
                  <a:schemeClr val="tx1"/>
                </a:solidFill>
                <a:latin typeface="Times New Roman" pitchFamily="18" charset="0"/>
              </a:defRPr>
            </a:lvl8pPr>
            <a:lvl9pPr marL="3813528" indent="-224325" defTabSz="903532" eaLnBrk="0" fontAlgn="base" hangingPunct="0">
              <a:spcBef>
                <a:spcPct val="0"/>
              </a:spcBef>
              <a:spcAft>
                <a:spcPct val="0"/>
              </a:spcAft>
              <a:defRPr sz="2400">
                <a:solidFill>
                  <a:schemeClr val="tx1"/>
                </a:solidFill>
                <a:latin typeface="Times New Roman" pitchFamily="18" charset="0"/>
              </a:defRPr>
            </a:lvl9pPr>
          </a:lstStyle>
          <a:p>
            <a:fld id="{B16C4521-9EFB-48BE-866D-3B271673E30C}" type="slidenum">
              <a:rPr lang="en-US" altLang="en-US" sz="1200"/>
              <a:pPr/>
              <a:t>28</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ChangeArrowheads="1" noTextEdit="1"/>
          </p:cNvSpPr>
          <p:nvPr>
            <p:ph type="sldImg"/>
          </p:nvPr>
        </p:nvSpPr>
        <p:spPr>
          <a:ln/>
        </p:spPr>
      </p:sp>
      <p:sp>
        <p:nvSpPr>
          <p:cNvPr id="112643" name="Notes Placeholder 2"/>
          <p:cNvSpPr>
            <a:spLocks noGrp="1" noChangeArrowheads="1"/>
          </p:cNvSpPr>
          <p:nvPr>
            <p:ph type="body" idx="1"/>
          </p:nvPr>
        </p:nvSpPr>
        <p:spPr>
          <a:noFill/>
        </p:spPr>
        <p:txBody>
          <a:bodyPr/>
          <a:lstStyle/>
          <a:p>
            <a:endParaRPr lang="en-US" altLang="en-US" dirty="0"/>
          </a:p>
        </p:txBody>
      </p:sp>
      <p:sp>
        <p:nvSpPr>
          <p:cNvPr id="112644" name="Slide Number Placeholder 3"/>
          <p:cNvSpPr>
            <a:spLocks noGrp="1"/>
          </p:cNvSpPr>
          <p:nvPr>
            <p:ph type="sldNum" sz="quarter" idx="5"/>
          </p:nvPr>
        </p:nvSpPr>
        <p:spPr>
          <a:noFill/>
        </p:spPr>
        <p:txBody>
          <a:bodyPr/>
          <a:lstStyle>
            <a:lvl1pPr defTabSz="903532">
              <a:defRPr sz="2400">
                <a:solidFill>
                  <a:schemeClr val="tx1"/>
                </a:solidFill>
                <a:latin typeface="Times New Roman" pitchFamily="18" charset="0"/>
              </a:defRPr>
            </a:lvl1pPr>
            <a:lvl2pPr marL="729057" indent="-280406" defTabSz="903532">
              <a:defRPr sz="2400">
                <a:solidFill>
                  <a:schemeClr val="tx1"/>
                </a:solidFill>
                <a:latin typeface="Times New Roman" pitchFamily="18" charset="0"/>
              </a:defRPr>
            </a:lvl2pPr>
            <a:lvl3pPr marL="1121626" indent="-224325" defTabSz="903532">
              <a:defRPr sz="2400">
                <a:solidFill>
                  <a:schemeClr val="tx1"/>
                </a:solidFill>
                <a:latin typeface="Times New Roman" pitchFamily="18" charset="0"/>
              </a:defRPr>
            </a:lvl3pPr>
            <a:lvl4pPr marL="1570276" indent="-224325" defTabSz="903532">
              <a:defRPr sz="2400">
                <a:solidFill>
                  <a:schemeClr val="tx1"/>
                </a:solidFill>
                <a:latin typeface="Times New Roman" pitchFamily="18" charset="0"/>
              </a:defRPr>
            </a:lvl4pPr>
            <a:lvl5pPr marL="2018927" indent="-224325" defTabSz="903532">
              <a:defRPr sz="2400">
                <a:solidFill>
                  <a:schemeClr val="tx1"/>
                </a:solidFill>
                <a:latin typeface="Times New Roman" pitchFamily="18" charset="0"/>
              </a:defRPr>
            </a:lvl5pPr>
            <a:lvl6pPr marL="2467577" indent="-224325" defTabSz="903532" eaLnBrk="0" fontAlgn="base" hangingPunct="0">
              <a:spcBef>
                <a:spcPct val="0"/>
              </a:spcBef>
              <a:spcAft>
                <a:spcPct val="0"/>
              </a:spcAft>
              <a:defRPr sz="2400">
                <a:solidFill>
                  <a:schemeClr val="tx1"/>
                </a:solidFill>
                <a:latin typeface="Times New Roman" pitchFamily="18" charset="0"/>
              </a:defRPr>
            </a:lvl6pPr>
            <a:lvl7pPr marL="2916227" indent="-224325" defTabSz="903532" eaLnBrk="0" fontAlgn="base" hangingPunct="0">
              <a:spcBef>
                <a:spcPct val="0"/>
              </a:spcBef>
              <a:spcAft>
                <a:spcPct val="0"/>
              </a:spcAft>
              <a:defRPr sz="2400">
                <a:solidFill>
                  <a:schemeClr val="tx1"/>
                </a:solidFill>
                <a:latin typeface="Times New Roman" pitchFamily="18" charset="0"/>
              </a:defRPr>
            </a:lvl7pPr>
            <a:lvl8pPr marL="3364878" indent="-224325" defTabSz="903532" eaLnBrk="0" fontAlgn="base" hangingPunct="0">
              <a:spcBef>
                <a:spcPct val="0"/>
              </a:spcBef>
              <a:spcAft>
                <a:spcPct val="0"/>
              </a:spcAft>
              <a:defRPr sz="2400">
                <a:solidFill>
                  <a:schemeClr val="tx1"/>
                </a:solidFill>
                <a:latin typeface="Times New Roman" pitchFamily="18" charset="0"/>
              </a:defRPr>
            </a:lvl8pPr>
            <a:lvl9pPr marL="3813528" indent="-224325" defTabSz="903532" eaLnBrk="0" fontAlgn="base" hangingPunct="0">
              <a:spcBef>
                <a:spcPct val="0"/>
              </a:spcBef>
              <a:spcAft>
                <a:spcPct val="0"/>
              </a:spcAft>
              <a:defRPr sz="2400">
                <a:solidFill>
                  <a:schemeClr val="tx1"/>
                </a:solidFill>
                <a:latin typeface="Times New Roman" pitchFamily="18" charset="0"/>
              </a:defRPr>
            </a:lvl9pPr>
          </a:lstStyle>
          <a:p>
            <a:fld id="{B918BA90-C4F3-4AA8-900C-3F670DA01A89}" type="slidenum">
              <a:rPr lang="en-US" altLang="en-US" sz="1200"/>
              <a:pPr/>
              <a:t>34</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ChangeArrowheads="1" noTextEdit="1"/>
          </p:cNvSpPr>
          <p:nvPr>
            <p:ph type="sldImg"/>
          </p:nvPr>
        </p:nvSpPr>
        <p:spPr>
          <a:ln/>
        </p:spPr>
      </p:sp>
      <p:sp>
        <p:nvSpPr>
          <p:cNvPr id="114691" name="Notes Placeholder 2"/>
          <p:cNvSpPr>
            <a:spLocks noGrp="1" noChangeArrowheads="1"/>
          </p:cNvSpPr>
          <p:nvPr>
            <p:ph type="body" idx="1"/>
          </p:nvPr>
        </p:nvSpPr>
        <p:spPr>
          <a:noFill/>
        </p:spPr>
        <p:txBody>
          <a:bodyPr/>
          <a:lstStyle/>
          <a:p>
            <a:endParaRPr lang="en-US" altLang="en-US" dirty="0"/>
          </a:p>
        </p:txBody>
      </p:sp>
      <p:sp>
        <p:nvSpPr>
          <p:cNvPr id="114692" name="Slide Number Placeholder 3"/>
          <p:cNvSpPr>
            <a:spLocks noGrp="1"/>
          </p:cNvSpPr>
          <p:nvPr>
            <p:ph type="sldNum" sz="quarter" idx="5"/>
          </p:nvPr>
        </p:nvSpPr>
        <p:spPr>
          <a:noFill/>
        </p:spPr>
        <p:txBody>
          <a:bodyPr/>
          <a:lstStyle>
            <a:lvl1pPr defTabSz="903532">
              <a:defRPr sz="2400">
                <a:solidFill>
                  <a:schemeClr val="tx1"/>
                </a:solidFill>
                <a:latin typeface="Times New Roman" pitchFamily="18" charset="0"/>
              </a:defRPr>
            </a:lvl1pPr>
            <a:lvl2pPr marL="729057" indent="-280406" defTabSz="903532">
              <a:defRPr sz="2400">
                <a:solidFill>
                  <a:schemeClr val="tx1"/>
                </a:solidFill>
                <a:latin typeface="Times New Roman" pitchFamily="18" charset="0"/>
              </a:defRPr>
            </a:lvl2pPr>
            <a:lvl3pPr marL="1121626" indent="-224325" defTabSz="903532">
              <a:defRPr sz="2400">
                <a:solidFill>
                  <a:schemeClr val="tx1"/>
                </a:solidFill>
                <a:latin typeface="Times New Roman" pitchFamily="18" charset="0"/>
              </a:defRPr>
            </a:lvl3pPr>
            <a:lvl4pPr marL="1570276" indent="-224325" defTabSz="903532">
              <a:defRPr sz="2400">
                <a:solidFill>
                  <a:schemeClr val="tx1"/>
                </a:solidFill>
                <a:latin typeface="Times New Roman" pitchFamily="18" charset="0"/>
              </a:defRPr>
            </a:lvl4pPr>
            <a:lvl5pPr marL="2018927" indent="-224325" defTabSz="903532">
              <a:defRPr sz="2400">
                <a:solidFill>
                  <a:schemeClr val="tx1"/>
                </a:solidFill>
                <a:latin typeface="Times New Roman" pitchFamily="18" charset="0"/>
              </a:defRPr>
            </a:lvl5pPr>
            <a:lvl6pPr marL="2467577" indent="-224325" defTabSz="903532" eaLnBrk="0" fontAlgn="base" hangingPunct="0">
              <a:spcBef>
                <a:spcPct val="0"/>
              </a:spcBef>
              <a:spcAft>
                <a:spcPct val="0"/>
              </a:spcAft>
              <a:defRPr sz="2400">
                <a:solidFill>
                  <a:schemeClr val="tx1"/>
                </a:solidFill>
                <a:latin typeface="Times New Roman" pitchFamily="18" charset="0"/>
              </a:defRPr>
            </a:lvl6pPr>
            <a:lvl7pPr marL="2916227" indent="-224325" defTabSz="903532" eaLnBrk="0" fontAlgn="base" hangingPunct="0">
              <a:spcBef>
                <a:spcPct val="0"/>
              </a:spcBef>
              <a:spcAft>
                <a:spcPct val="0"/>
              </a:spcAft>
              <a:defRPr sz="2400">
                <a:solidFill>
                  <a:schemeClr val="tx1"/>
                </a:solidFill>
                <a:latin typeface="Times New Roman" pitchFamily="18" charset="0"/>
              </a:defRPr>
            </a:lvl7pPr>
            <a:lvl8pPr marL="3364878" indent="-224325" defTabSz="903532" eaLnBrk="0" fontAlgn="base" hangingPunct="0">
              <a:spcBef>
                <a:spcPct val="0"/>
              </a:spcBef>
              <a:spcAft>
                <a:spcPct val="0"/>
              </a:spcAft>
              <a:defRPr sz="2400">
                <a:solidFill>
                  <a:schemeClr val="tx1"/>
                </a:solidFill>
                <a:latin typeface="Times New Roman" pitchFamily="18" charset="0"/>
              </a:defRPr>
            </a:lvl8pPr>
            <a:lvl9pPr marL="3813528" indent="-224325" defTabSz="903532" eaLnBrk="0" fontAlgn="base" hangingPunct="0">
              <a:spcBef>
                <a:spcPct val="0"/>
              </a:spcBef>
              <a:spcAft>
                <a:spcPct val="0"/>
              </a:spcAft>
              <a:defRPr sz="2400">
                <a:solidFill>
                  <a:schemeClr val="tx1"/>
                </a:solidFill>
                <a:latin typeface="Times New Roman" pitchFamily="18" charset="0"/>
              </a:defRPr>
            </a:lvl9pPr>
          </a:lstStyle>
          <a:p>
            <a:fld id="{C00B2187-BDF9-4383-822E-153274C82193}" type="slidenum">
              <a:rPr lang="en-US" altLang="en-US" sz="1200"/>
              <a:pPr/>
              <a:t>36</a:t>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ChangeArrowheads="1" noTextEdit="1"/>
          </p:cNvSpPr>
          <p:nvPr>
            <p:ph type="sldImg"/>
          </p:nvPr>
        </p:nvSpPr>
        <p:spPr>
          <a:ln/>
        </p:spPr>
      </p:sp>
      <p:sp>
        <p:nvSpPr>
          <p:cNvPr id="116739" name="Notes Placeholder 2"/>
          <p:cNvSpPr>
            <a:spLocks noGrp="1" noChangeArrowheads="1"/>
          </p:cNvSpPr>
          <p:nvPr>
            <p:ph type="body" idx="1"/>
          </p:nvPr>
        </p:nvSpPr>
        <p:spPr>
          <a:noFill/>
        </p:spPr>
        <p:txBody>
          <a:bodyPr/>
          <a:lstStyle/>
          <a:p>
            <a:endParaRPr lang="en-US" altLang="en-US" dirty="0"/>
          </a:p>
        </p:txBody>
      </p:sp>
      <p:sp>
        <p:nvSpPr>
          <p:cNvPr id="116740" name="Slide Number Placeholder 3"/>
          <p:cNvSpPr>
            <a:spLocks noGrp="1"/>
          </p:cNvSpPr>
          <p:nvPr>
            <p:ph type="sldNum" sz="quarter" idx="5"/>
          </p:nvPr>
        </p:nvSpPr>
        <p:spPr>
          <a:noFill/>
        </p:spPr>
        <p:txBody>
          <a:bodyPr/>
          <a:lstStyle>
            <a:lvl1pPr defTabSz="903532">
              <a:defRPr sz="2400">
                <a:solidFill>
                  <a:schemeClr val="tx1"/>
                </a:solidFill>
                <a:latin typeface="Times New Roman" pitchFamily="18" charset="0"/>
              </a:defRPr>
            </a:lvl1pPr>
            <a:lvl2pPr marL="729057" indent="-280406" defTabSz="903532">
              <a:defRPr sz="2400">
                <a:solidFill>
                  <a:schemeClr val="tx1"/>
                </a:solidFill>
                <a:latin typeface="Times New Roman" pitchFamily="18" charset="0"/>
              </a:defRPr>
            </a:lvl2pPr>
            <a:lvl3pPr marL="1121626" indent="-224325" defTabSz="903532">
              <a:defRPr sz="2400">
                <a:solidFill>
                  <a:schemeClr val="tx1"/>
                </a:solidFill>
                <a:latin typeface="Times New Roman" pitchFamily="18" charset="0"/>
              </a:defRPr>
            </a:lvl3pPr>
            <a:lvl4pPr marL="1570276" indent="-224325" defTabSz="903532">
              <a:defRPr sz="2400">
                <a:solidFill>
                  <a:schemeClr val="tx1"/>
                </a:solidFill>
                <a:latin typeface="Times New Roman" pitchFamily="18" charset="0"/>
              </a:defRPr>
            </a:lvl4pPr>
            <a:lvl5pPr marL="2018927" indent="-224325" defTabSz="903532">
              <a:defRPr sz="2400">
                <a:solidFill>
                  <a:schemeClr val="tx1"/>
                </a:solidFill>
                <a:latin typeface="Times New Roman" pitchFamily="18" charset="0"/>
              </a:defRPr>
            </a:lvl5pPr>
            <a:lvl6pPr marL="2467577" indent="-224325" defTabSz="903532" eaLnBrk="0" fontAlgn="base" hangingPunct="0">
              <a:spcBef>
                <a:spcPct val="0"/>
              </a:spcBef>
              <a:spcAft>
                <a:spcPct val="0"/>
              </a:spcAft>
              <a:defRPr sz="2400">
                <a:solidFill>
                  <a:schemeClr val="tx1"/>
                </a:solidFill>
                <a:latin typeface="Times New Roman" pitchFamily="18" charset="0"/>
              </a:defRPr>
            </a:lvl6pPr>
            <a:lvl7pPr marL="2916227" indent="-224325" defTabSz="903532" eaLnBrk="0" fontAlgn="base" hangingPunct="0">
              <a:spcBef>
                <a:spcPct val="0"/>
              </a:spcBef>
              <a:spcAft>
                <a:spcPct val="0"/>
              </a:spcAft>
              <a:defRPr sz="2400">
                <a:solidFill>
                  <a:schemeClr val="tx1"/>
                </a:solidFill>
                <a:latin typeface="Times New Roman" pitchFamily="18" charset="0"/>
              </a:defRPr>
            </a:lvl7pPr>
            <a:lvl8pPr marL="3364878" indent="-224325" defTabSz="903532" eaLnBrk="0" fontAlgn="base" hangingPunct="0">
              <a:spcBef>
                <a:spcPct val="0"/>
              </a:spcBef>
              <a:spcAft>
                <a:spcPct val="0"/>
              </a:spcAft>
              <a:defRPr sz="2400">
                <a:solidFill>
                  <a:schemeClr val="tx1"/>
                </a:solidFill>
                <a:latin typeface="Times New Roman" pitchFamily="18" charset="0"/>
              </a:defRPr>
            </a:lvl8pPr>
            <a:lvl9pPr marL="3813528" indent="-224325" defTabSz="903532" eaLnBrk="0" fontAlgn="base" hangingPunct="0">
              <a:spcBef>
                <a:spcPct val="0"/>
              </a:spcBef>
              <a:spcAft>
                <a:spcPct val="0"/>
              </a:spcAft>
              <a:defRPr sz="2400">
                <a:solidFill>
                  <a:schemeClr val="tx1"/>
                </a:solidFill>
                <a:latin typeface="Times New Roman" pitchFamily="18" charset="0"/>
              </a:defRPr>
            </a:lvl9pPr>
          </a:lstStyle>
          <a:p>
            <a:fld id="{C2401E64-0800-406C-9D2F-E2EC88D60AFE}" type="slidenum">
              <a:rPr lang="en-US" altLang="en-US" sz="1200"/>
              <a:pPr/>
              <a:t>38</a:t>
            </a:fld>
            <a:endParaRPr lang="en-US"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ChangeArrowheads="1" noTextEdit="1"/>
          </p:cNvSpPr>
          <p:nvPr>
            <p:ph type="sldImg"/>
          </p:nvPr>
        </p:nvSpPr>
        <p:spPr>
          <a:ln/>
        </p:spPr>
      </p:sp>
      <p:sp>
        <p:nvSpPr>
          <p:cNvPr id="139267" name="Notes Placeholder 2"/>
          <p:cNvSpPr>
            <a:spLocks noGrp="1" noChangeArrowheads="1"/>
          </p:cNvSpPr>
          <p:nvPr>
            <p:ph type="body" idx="1"/>
          </p:nvPr>
        </p:nvSpPr>
        <p:spPr>
          <a:noFill/>
        </p:spPr>
        <p:txBody>
          <a:bodyPr/>
          <a:lstStyle/>
          <a:p>
            <a:endParaRPr lang="en-US" altLang="en-US"/>
          </a:p>
        </p:txBody>
      </p:sp>
      <p:sp>
        <p:nvSpPr>
          <p:cNvPr id="139268" name="Slide Number Placeholder 3"/>
          <p:cNvSpPr>
            <a:spLocks noGrp="1"/>
          </p:cNvSpPr>
          <p:nvPr>
            <p:ph type="sldNum" sz="quarter" idx="5"/>
          </p:nvPr>
        </p:nvSpPr>
        <p:spPr>
          <a:noFill/>
        </p:spPr>
        <p:txBody>
          <a:bodyPr/>
          <a:lstStyle>
            <a:lvl1pPr defTabSz="903532">
              <a:defRPr sz="2400">
                <a:solidFill>
                  <a:schemeClr val="tx1"/>
                </a:solidFill>
                <a:latin typeface="Times New Roman" pitchFamily="18" charset="0"/>
              </a:defRPr>
            </a:lvl1pPr>
            <a:lvl2pPr marL="729057" indent="-280406" defTabSz="903532">
              <a:defRPr sz="2400">
                <a:solidFill>
                  <a:schemeClr val="tx1"/>
                </a:solidFill>
                <a:latin typeface="Times New Roman" pitchFamily="18" charset="0"/>
              </a:defRPr>
            </a:lvl2pPr>
            <a:lvl3pPr marL="1121626" indent="-224325" defTabSz="903532">
              <a:defRPr sz="2400">
                <a:solidFill>
                  <a:schemeClr val="tx1"/>
                </a:solidFill>
                <a:latin typeface="Times New Roman" pitchFamily="18" charset="0"/>
              </a:defRPr>
            </a:lvl3pPr>
            <a:lvl4pPr marL="1570276" indent="-224325" defTabSz="903532">
              <a:defRPr sz="2400">
                <a:solidFill>
                  <a:schemeClr val="tx1"/>
                </a:solidFill>
                <a:latin typeface="Times New Roman" pitchFamily="18" charset="0"/>
              </a:defRPr>
            </a:lvl4pPr>
            <a:lvl5pPr marL="2018927" indent="-224325" defTabSz="903532">
              <a:defRPr sz="2400">
                <a:solidFill>
                  <a:schemeClr val="tx1"/>
                </a:solidFill>
                <a:latin typeface="Times New Roman" pitchFamily="18" charset="0"/>
              </a:defRPr>
            </a:lvl5pPr>
            <a:lvl6pPr marL="2467577" indent="-224325" defTabSz="903532" eaLnBrk="0" fontAlgn="base" hangingPunct="0">
              <a:spcBef>
                <a:spcPct val="0"/>
              </a:spcBef>
              <a:spcAft>
                <a:spcPct val="0"/>
              </a:spcAft>
              <a:defRPr sz="2400">
                <a:solidFill>
                  <a:schemeClr val="tx1"/>
                </a:solidFill>
                <a:latin typeface="Times New Roman" pitchFamily="18" charset="0"/>
              </a:defRPr>
            </a:lvl6pPr>
            <a:lvl7pPr marL="2916227" indent="-224325" defTabSz="903532" eaLnBrk="0" fontAlgn="base" hangingPunct="0">
              <a:spcBef>
                <a:spcPct val="0"/>
              </a:spcBef>
              <a:spcAft>
                <a:spcPct val="0"/>
              </a:spcAft>
              <a:defRPr sz="2400">
                <a:solidFill>
                  <a:schemeClr val="tx1"/>
                </a:solidFill>
                <a:latin typeface="Times New Roman" pitchFamily="18" charset="0"/>
              </a:defRPr>
            </a:lvl7pPr>
            <a:lvl8pPr marL="3364878" indent="-224325" defTabSz="903532" eaLnBrk="0" fontAlgn="base" hangingPunct="0">
              <a:spcBef>
                <a:spcPct val="0"/>
              </a:spcBef>
              <a:spcAft>
                <a:spcPct val="0"/>
              </a:spcAft>
              <a:defRPr sz="2400">
                <a:solidFill>
                  <a:schemeClr val="tx1"/>
                </a:solidFill>
                <a:latin typeface="Times New Roman" pitchFamily="18" charset="0"/>
              </a:defRPr>
            </a:lvl8pPr>
            <a:lvl9pPr marL="3813528" indent="-224325" defTabSz="903532" eaLnBrk="0" fontAlgn="base" hangingPunct="0">
              <a:spcBef>
                <a:spcPct val="0"/>
              </a:spcBef>
              <a:spcAft>
                <a:spcPct val="0"/>
              </a:spcAft>
              <a:defRPr sz="2400">
                <a:solidFill>
                  <a:schemeClr val="tx1"/>
                </a:solidFill>
                <a:latin typeface="Times New Roman" pitchFamily="18" charset="0"/>
              </a:defRPr>
            </a:lvl9pPr>
          </a:lstStyle>
          <a:p>
            <a:fld id="{D5F95AA6-6316-4DED-8031-A307E71B4609}" type="slidenum">
              <a:rPr lang="en-US" altLang="en-US" sz="1200"/>
              <a:pPr/>
              <a:t>60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1BF4CC-579C-4C9F-B44B-0827E0717C11}"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111295-0918-43D0-941D-253FCE0A8FCF}"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1BF4CC-579C-4C9F-B44B-0827E0717C11}"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111295-0918-43D0-941D-253FCE0A8FC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BF4CC-579C-4C9F-B44B-0827E0717C11}"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111295-0918-43D0-941D-253FCE0A8FC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C49DB08-E946-4816-93EA-45082EBDACCB}" type="slidenum">
              <a:rPr lang="en-US" altLang="en-US"/>
              <a:pPr>
                <a:defRPr/>
              </a:pPr>
              <a:t>‹#›</a:t>
            </a:fld>
            <a:endParaRPr lang="en-US" altLang="en-US" dirty="0"/>
          </a:p>
        </p:txBody>
      </p:sp>
    </p:spTree>
    <p:extLst>
      <p:ext uri="{BB962C8B-B14F-4D97-AF65-F5344CB8AC3E}">
        <p14:creationId xmlns:p14="http://schemas.microsoft.com/office/powerpoint/2010/main" val="36738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1BF4CC-579C-4C9F-B44B-0827E0717C11}"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111295-0918-43D0-941D-253FCE0A8FC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1BF4CC-579C-4C9F-B44B-0827E0717C11}"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111295-0918-43D0-941D-253FCE0A8FCF}"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1BF4CC-579C-4C9F-B44B-0827E0717C11}" type="datetimeFigureOut">
              <a:rPr lang="en-US" smtClean="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111295-0918-43D0-941D-253FCE0A8FC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1BF4CC-579C-4C9F-B44B-0827E0717C11}" type="datetimeFigureOut">
              <a:rPr lang="en-US" smtClean="0"/>
              <a:t>11/29/2023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111295-0918-43D0-941D-253FCE0A8FCF}"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1BF4CC-579C-4C9F-B44B-0827E0717C11}" type="datetimeFigureOut">
              <a:rPr lang="en-US" smtClean="0"/>
              <a:t>11/29/2023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111295-0918-43D0-941D-253FCE0A8FC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BF4CC-579C-4C9F-B44B-0827E0717C11}" type="datetimeFigureOut">
              <a:rPr lang="en-US" smtClean="0"/>
              <a:t>11/29/2023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111295-0918-43D0-941D-253FCE0A8FC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1BF4CC-579C-4C9F-B44B-0827E0717C11}" type="datetimeFigureOut">
              <a:rPr lang="en-US" smtClean="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111295-0918-43D0-941D-253FCE0A8FCF}"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1BF4CC-579C-4C9F-B44B-0827E0717C11}" type="datetimeFigureOut">
              <a:rPr lang="en-US" smtClean="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111295-0918-43D0-941D-253FCE0A8FC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91BF4CC-579C-4C9F-B44B-0827E0717C11}" type="datetimeFigureOut">
              <a:rPr lang="en-US" smtClean="0"/>
              <a:t>11/29/2023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F111295-0918-43D0-941D-253FCE0A8FC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eservices.nysed.gov/ldgrants/ldgext/diRegistration.do" TargetMode="External"/><Relationship Id="rId2" Type="http://schemas.openxmlformats.org/officeDocument/2006/relationships/hyperlink" Target="https://my.ny.gov/LoginV4/login.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nysl.nysed.gov/libdev/cp/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nysl.nysed.gov/libdev/cp/index.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management.ny.gov/live-webinars" TargetMode="External"/><Relationship Id="rId2" Type="http://schemas.openxmlformats.org/officeDocument/2006/relationships/hyperlink" Target="https://grantsmanagement.ny.gov/" TargetMode="External"/><Relationship Id="rId1" Type="http://schemas.openxmlformats.org/officeDocument/2006/relationships/slideLayout" Target="../slideLayouts/slideLayout2.xml"/><Relationship Id="rId4" Type="http://schemas.openxmlformats.org/officeDocument/2006/relationships/hyperlink" Target="mailto:grantsgateway@its.ny.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grantsmanagement.ny.gov/system/files/documents/2021/09/grants_gateway_registration_form_09-03-2021.pdf" TargetMode="External"/><Relationship Id="rId2" Type="http://schemas.openxmlformats.org/officeDocument/2006/relationships/hyperlink" Target="https://grantsmanagement.ny.gov/register-your-organization" TargetMode="External"/><Relationship Id="rId1" Type="http://schemas.openxmlformats.org/officeDocument/2006/relationships/slideLayout" Target="../slideLayouts/slideLayout2.xml"/><Relationship Id="rId6" Type="http://schemas.openxmlformats.org/officeDocument/2006/relationships/hyperlink" Target="https://grantsmanagement.ny.gov/organization-chart-template-0" TargetMode="External"/><Relationship Id="rId5" Type="http://schemas.openxmlformats.org/officeDocument/2006/relationships/hyperlink" Target="https://grantsmanagement.ny.gov/organization-chart-examples" TargetMode="External"/><Relationship Id="rId4" Type="http://schemas.openxmlformats.org/officeDocument/2006/relationships/hyperlink" Target="https://grantsmanagement.ny.gov/system/files/documents/2018/09/subw9.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grantsmanagement.ny.gov/get-prequalified" TargetMode="External"/><Relationship Id="rId2" Type="http://schemas.openxmlformats.org/officeDocument/2006/relationships/hyperlink" Target="https://grantsgateway.ny.gov/IntelliGrants_NYSGG/login2.asp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prequal@nysed.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ny.newnycontracts.com/FrontEnd/searchcertifieddirectory.asp" TargetMode="External"/><Relationship Id="rId2" Type="http://schemas.openxmlformats.org/officeDocument/2006/relationships/hyperlink" Target="https://www.nysl.nysed.gov/libdev/mwbe/index.html"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nysl.nysed.gov/libdev/mwbe/index.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924800" cy="2533651"/>
          </a:xfrm>
        </p:spPr>
        <p:txBody>
          <a:bodyPr>
            <a:noAutofit/>
          </a:bodyPr>
          <a:lstStyle/>
          <a:p>
            <a:pPr lvl="0" eaLnBrk="0" fontAlgn="base" hangingPunct="0">
              <a:spcBef>
                <a:spcPct val="50000"/>
              </a:spcBef>
              <a:spcAft>
                <a:spcPct val="0"/>
              </a:spcAft>
              <a:defRPr/>
            </a:pPr>
            <a:r>
              <a:rPr lang="en-US" altLang="en-US" sz="3200" b="1" dirty="0">
                <a:effectLst>
                  <a:outerShdw blurRad="38100" dist="38100" dir="2700000" algn="tl">
                    <a:srgbClr val="000000"/>
                  </a:outerShdw>
                </a:effectLst>
                <a:latin typeface="Tahoma" pitchFamily="34" charset="0"/>
                <a:ea typeface="+mn-ea"/>
                <a:cs typeface="+mn-cs"/>
              </a:rPr>
              <a:t>The New York State Program </a:t>
            </a:r>
            <a:br>
              <a:rPr lang="en-US" altLang="en-US" sz="3200" b="1" dirty="0">
                <a:effectLst>
                  <a:outerShdw blurRad="38100" dist="38100" dir="2700000" algn="tl">
                    <a:srgbClr val="000000"/>
                  </a:outerShdw>
                </a:effectLst>
                <a:latin typeface="Tahoma" pitchFamily="34" charset="0"/>
                <a:ea typeface="+mn-ea"/>
                <a:cs typeface="+mn-cs"/>
              </a:rPr>
            </a:br>
            <a:r>
              <a:rPr lang="en-US" altLang="en-US" sz="3200" b="1" dirty="0">
                <a:effectLst>
                  <a:outerShdw blurRad="38100" dist="38100" dir="2700000" algn="tl">
                    <a:srgbClr val="000000"/>
                  </a:outerShdw>
                </a:effectLst>
                <a:latin typeface="Tahoma" pitchFamily="34" charset="0"/>
                <a:ea typeface="+mn-ea"/>
                <a:cs typeface="+mn-cs"/>
              </a:rPr>
              <a:t>for the Conservation and Preservation </a:t>
            </a:r>
            <a:br>
              <a:rPr lang="en-US" altLang="en-US" sz="3200" b="1" dirty="0">
                <a:effectLst>
                  <a:outerShdw blurRad="38100" dist="38100" dir="2700000" algn="tl">
                    <a:srgbClr val="000000"/>
                  </a:outerShdw>
                </a:effectLst>
                <a:latin typeface="Tahoma" pitchFamily="34" charset="0"/>
                <a:ea typeface="+mn-ea"/>
                <a:cs typeface="+mn-cs"/>
              </a:rPr>
            </a:br>
            <a:r>
              <a:rPr lang="en-US" altLang="en-US" sz="3200" b="1" dirty="0">
                <a:effectLst>
                  <a:outerShdw blurRad="38100" dist="38100" dir="2700000" algn="tl">
                    <a:srgbClr val="000000"/>
                  </a:outerShdw>
                </a:effectLst>
                <a:latin typeface="Tahoma" pitchFamily="34" charset="0"/>
                <a:ea typeface="+mn-ea"/>
                <a:cs typeface="+mn-cs"/>
              </a:rPr>
              <a:t>of Library Research Materials</a:t>
            </a:r>
            <a:br>
              <a:rPr lang="en-US" altLang="en-US" sz="3200" b="1" i="1" dirty="0">
                <a:solidFill>
                  <a:srgbClr val="FF6B6B"/>
                </a:solidFill>
                <a:latin typeface="Tahoma" pitchFamily="34" charset="0"/>
                <a:ea typeface="+mn-ea"/>
                <a:cs typeface="+mn-cs"/>
              </a:rPr>
            </a:br>
            <a:endParaRPr lang="en-US" sz="3200" dirty="0"/>
          </a:p>
        </p:txBody>
      </p:sp>
      <p:sp>
        <p:nvSpPr>
          <p:cNvPr id="3" name="Subtitle 2"/>
          <p:cNvSpPr>
            <a:spLocks noGrp="1"/>
          </p:cNvSpPr>
          <p:nvPr>
            <p:ph type="subTitle" idx="1"/>
          </p:nvPr>
        </p:nvSpPr>
        <p:spPr/>
        <p:txBody>
          <a:bodyPr>
            <a:normAutofit fontScale="92500"/>
          </a:bodyPr>
          <a:lstStyle/>
          <a:p>
            <a:r>
              <a:rPr lang="en-US" sz="4800" dirty="0">
                <a:solidFill>
                  <a:srgbClr val="003DB8"/>
                </a:solidFill>
              </a:rPr>
              <a:t>The Discretionary Grant Application Process</a:t>
            </a:r>
          </a:p>
        </p:txBody>
      </p:sp>
    </p:spTree>
    <p:extLst>
      <p:ext uri="{BB962C8B-B14F-4D97-AF65-F5344CB8AC3E}">
        <p14:creationId xmlns:p14="http://schemas.microsoft.com/office/powerpoint/2010/main" val="254712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fontScale="90000"/>
          </a:bodyPr>
          <a:lstStyle/>
          <a:p>
            <a:pPr algn="ctr"/>
            <a:br>
              <a:rPr lang="en-US" b="1" dirty="0">
                <a:effectLst>
                  <a:outerShdw blurRad="38100" dist="38100" dir="2700000" algn="tl">
                    <a:srgbClr val="000000">
                      <a:alpha val="43137"/>
                    </a:srgbClr>
                  </a:outerShdw>
                </a:effectLst>
                <a:latin typeface="Book Antiqua" panose="02040602050305030304" pitchFamily="18" charset="0"/>
              </a:rPr>
            </a:br>
            <a:r>
              <a:rPr lang="en-US" sz="4400" b="1" dirty="0">
                <a:effectLst>
                  <a:outerShdw blurRad="38100" dist="38100" dir="2700000" algn="tl">
                    <a:srgbClr val="000000">
                      <a:alpha val="43137"/>
                    </a:srgbClr>
                  </a:outerShdw>
                </a:effectLst>
                <a:latin typeface="Book Antiqua" panose="02040602050305030304" pitchFamily="18" charset="0"/>
              </a:rPr>
              <a:t>FUNDABLE ACTIVITIES</a:t>
            </a:r>
            <a:br>
              <a:rPr lang="en-US" b="1" dirty="0">
                <a:effectLst>
                  <a:outerShdw blurRad="38100" dist="38100" dir="2700000" algn="tl">
                    <a:srgbClr val="000000">
                      <a:alpha val="43137"/>
                    </a:srgbClr>
                  </a:outerShdw>
                </a:effectLst>
                <a:latin typeface="Book Antiqua" panose="02040602050305030304" pitchFamily="18" charset="0"/>
              </a:rPr>
            </a:br>
            <a:r>
              <a:rPr lang="en-US" sz="3600" dirty="0">
                <a:solidFill>
                  <a:schemeClr val="tx1"/>
                </a:solidFill>
              </a:rPr>
              <a:t>Reformatting- Non-microforms</a:t>
            </a:r>
            <a:br>
              <a:rPr lang="en-US" dirty="0"/>
            </a:br>
            <a:endParaRPr lang="en-US" dirty="0"/>
          </a:p>
        </p:txBody>
      </p:sp>
      <p:sp>
        <p:nvSpPr>
          <p:cNvPr id="3" name="Content Placeholder 2"/>
          <p:cNvSpPr>
            <a:spLocks noGrp="1"/>
          </p:cNvSpPr>
          <p:nvPr>
            <p:ph idx="1"/>
          </p:nvPr>
        </p:nvSpPr>
        <p:spPr>
          <a:xfrm>
            <a:off x="457200" y="1752600"/>
            <a:ext cx="8229600" cy="4876800"/>
          </a:xfrm>
        </p:spPr>
        <p:txBody>
          <a:bodyPr>
            <a:normAutofit/>
          </a:bodyPr>
          <a:lstStyle/>
          <a:p>
            <a:pPr marL="0" indent="0">
              <a:buNone/>
            </a:pPr>
            <a:r>
              <a:rPr lang="en-US" sz="3600" i="1" dirty="0"/>
              <a:t>	</a:t>
            </a:r>
            <a:r>
              <a:rPr lang="en-US" sz="3000" i="1" dirty="0">
                <a:solidFill>
                  <a:schemeClr val="accent2"/>
                </a:solidFill>
              </a:rPr>
              <a:t>Includes:</a:t>
            </a:r>
          </a:p>
          <a:p>
            <a:pPr lvl="3"/>
            <a:r>
              <a:rPr lang="en-US" sz="2600" dirty="0">
                <a:solidFill>
                  <a:schemeClr val="accent2"/>
                </a:solidFill>
              </a:rPr>
              <a:t>Photographic negative duplication</a:t>
            </a:r>
          </a:p>
          <a:p>
            <a:pPr lvl="3"/>
            <a:r>
              <a:rPr lang="en-US" sz="2600" dirty="0">
                <a:solidFill>
                  <a:schemeClr val="accent2"/>
                </a:solidFill>
              </a:rPr>
              <a:t>Copy prints of photographic images</a:t>
            </a:r>
          </a:p>
          <a:p>
            <a:pPr lvl="3"/>
            <a:r>
              <a:rPr lang="en-US" sz="2600" dirty="0">
                <a:solidFill>
                  <a:schemeClr val="accent2"/>
                </a:solidFill>
              </a:rPr>
              <a:t>Sound recordings</a:t>
            </a:r>
          </a:p>
          <a:p>
            <a:pPr lvl="3"/>
            <a:r>
              <a:rPr lang="en-US" sz="2600" dirty="0">
                <a:solidFill>
                  <a:schemeClr val="accent2"/>
                </a:solidFill>
              </a:rPr>
              <a:t>Photocopying (sometimes)</a:t>
            </a:r>
          </a:p>
          <a:p>
            <a:pPr marL="822960" lvl="3" indent="0">
              <a:buNone/>
            </a:pPr>
            <a:r>
              <a:rPr lang="en-US" sz="3000" i="1" dirty="0">
                <a:solidFill>
                  <a:schemeClr val="accent2"/>
                </a:solidFill>
              </a:rPr>
              <a:t>Does </a:t>
            </a:r>
            <a:r>
              <a:rPr lang="en-US" sz="3000" b="1" i="1" dirty="0">
                <a:solidFill>
                  <a:schemeClr val="accent2"/>
                </a:solidFill>
              </a:rPr>
              <a:t>NOT </a:t>
            </a:r>
            <a:r>
              <a:rPr lang="en-US" sz="3000" i="1" dirty="0">
                <a:solidFill>
                  <a:schemeClr val="accent2"/>
                </a:solidFill>
              </a:rPr>
              <a:t>include:</a:t>
            </a:r>
          </a:p>
          <a:p>
            <a:pPr lvl="3"/>
            <a:r>
              <a:rPr lang="en-US" sz="2400" i="1" dirty="0">
                <a:solidFill>
                  <a:schemeClr val="accent2"/>
                </a:solidFill>
              </a:rPr>
              <a:t>Digitization</a:t>
            </a:r>
          </a:p>
          <a:p>
            <a:pPr lvl="3"/>
            <a:r>
              <a:rPr lang="en-US" sz="2400" i="1" dirty="0">
                <a:solidFill>
                  <a:schemeClr val="accent2"/>
                </a:solidFill>
              </a:rPr>
              <a:t>Video tapes</a:t>
            </a:r>
          </a:p>
          <a:p>
            <a:pPr lvl="3"/>
            <a:r>
              <a:rPr lang="en-US" sz="2400" i="1" dirty="0">
                <a:solidFill>
                  <a:schemeClr val="accent2"/>
                </a:solidFill>
              </a:rPr>
              <a:t>Cassette tapes</a:t>
            </a:r>
          </a:p>
          <a:p>
            <a:pPr lvl="3"/>
            <a:r>
              <a:rPr lang="en-US" sz="2400" i="1" dirty="0">
                <a:solidFill>
                  <a:schemeClr val="accent2"/>
                </a:solidFill>
              </a:rPr>
              <a:t>Photocopying (usually)</a:t>
            </a:r>
          </a:p>
          <a:p>
            <a:pPr lvl="3"/>
            <a:endParaRPr lang="en-US" sz="2400" i="1" dirty="0"/>
          </a:p>
        </p:txBody>
      </p:sp>
    </p:spTree>
    <p:extLst>
      <p:ext uri="{BB962C8B-B14F-4D97-AF65-F5344CB8AC3E}">
        <p14:creationId xmlns:p14="http://schemas.microsoft.com/office/powerpoint/2010/main" val="271499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D2533C"/>
                </a:solidFill>
                <a:effectLst>
                  <a:outerShdw blurRad="38100" dist="38100" dir="2700000" algn="tl">
                    <a:srgbClr val="000000">
                      <a:alpha val="43137"/>
                    </a:srgbClr>
                  </a:outerShdw>
                </a:effectLst>
                <a:latin typeface="Book Antiqua" panose="02040602050305030304" pitchFamily="18" charset="0"/>
              </a:rPr>
              <a:t>FUNDABLE ACTIVITIES</a:t>
            </a:r>
            <a:br>
              <a:rPr lang="en-US" sz="3600" b="1" dirty="0">
                <a:solidFill>
                  <a:srgbClr val="D2533C"/>
                </a:solidFill>
                <a:effectLst>
                  <a:outerShdw blurRad="38100" dist="38100" dir="2700000" algn="tl">
                    <a:srgbClr val="000000">
                      <a:alpha val="43137"/>
                    </a:srgbClr>
                  </a:outerShdw>
                </a:effectLst>
                <a:latin typeface="Book Antiqua" panose="02040602050305030304" pitchFamily="18" charset="0"/>
              </a:rPr>
            </a:br>
            <a:r>
              <a:rPr lang="en-US" sz="3600" dirty="0">
                <a:solidFill>
                  <a:schemeClr val="tx1"/>
                </a:solidFill>
              </a:rPr>
              <a:t>Physical Treatment</a:t>
            </a:r>
          </a:p>
        </p:txBody>
      </p:sp>
      <p:sp>
        <p:nvSpPr>
          <p:cNvPr id="3" name="Content Placeholder 2"/>
          <p:cNvSpPr>
            <a:spLocks noGrp="1"/>
          </p:cNvSpPr>
          <p:nvPr>
            <p:ph idx="1"/>
          </p:nvPr>
        </p:nvSpPr>
        <p:spPr/>
        <p:txBody>
          <a:bodyPr/>
          <a:lstStyle/>
          <a:p>
            <a:pPr marL="0" indent="0">
              <a:buNone/>
            </a:pPr>
            <a:r>
              <a:rPr lang="en-US" dirty="0"/>
              <a:t>	</a:t>
            </a:r>
            <a:r>
              <a:rPr lang="en-US" sz="3200" i="1" dirty="0">
                <a:solidFill>
                  <a:schemeClr val="accent2"/>
                </a:solidFill>
              </a:rPr>
              <a:t>Includes:</a:t>
            </a:r>
          </a:p>
          <a:p>
            <a:pPr lvl="3"/>
            <a:r>
              <a:rPr lang="en-US" sz="2800" dirty="0">
                <a:solidFill>
                  <a:schemeClr val="accent2"/>
                </a:solidFill>
              </a:rPr>
              <a:t>Collection cleaning projects</a:t>
            </a:r>
          </a:p>
          <a:p>
            <a:pPr lvl="3"/>
            <a:r>
              <a:rPr lang="en-US" sz="2800" dirty="0">
                <a:solidFill>
                  <a:schemeClr val="accent2"/>
                </a:solidFill>
              </a:rPr>
              <a:t>Protective enclosures</a:t>
            </a:r>
          </a:p>
          <a:p>
            <a:pPr lvl="3"/>
            <a:r>
              <a:rPr lang="en-US" sz="2800" dirty="0">
                <a:solidFill>
                  <a:schemeClr val="accent2"/>
                </a:solidFill>
              </a:rPr>
              <a:t>Rebinding, minor repairs &amp; mending</a:t>
            </a:r>
          </a:p>
          <a:p>
            <a:pPr lvl="3"/>
            <a:r>
              <a:rPr lang="en-US" sz="2800" dirty="0">
                <a:solidFill>
                  <a:schemeClr val="accent2"/>
                </a:solidFill>
              </a:rPr>
              <a:t>Major conservation treatments</a:t>
            </a:r>
          </a:p>
          <a:p>
            <a:pPr marL="822960" lvl="3" indent="0">
              <a:buNone/>
            </a:pPr>
            <a:r>
              <a:rPr lang="en-US" sz="3200" i="1" dirty="0">
                <a:solidFill>
                  <a:schemeClr val="accent2"/>
                </a:solidFill>
              </a:rPr>
              <a:t>Does </a:t>
            </a:r>
            <a:r>
              <a:rPr lang="en-US" sz="3200" b="1" i="1" dirty="0">
                <a:solidFill>
                  <a:schemeClr val="accent2"/>
                </a:solidFill>
              </a:rPr>
              <a:t>NOT</a:t>
            </a:r>
            <a:r>
              <a:rPr lang="en-US" sz="3200" i="1" dirty="0">
                <a:solidFill>
                  <a:schemeClr val="accent2"/>
                </a:solidFill>
              </a:rPr>
              <a:t> include:</a:t>
            </a:r>
          </a:p>
          <a:p>
            <a:pPr lvl="3"/>
            <a:r>
              <a:rPr lang="en-US" sz="2800" i="1" dirty="0">
                <a:solidFill>
                  <a:schemeClr val="accent2"/>
                </a:solidFill>
              </a:rPr>
              <a:t> Basic housekeeping</a:t>
            </a:r>
          </a:p>
          <a:p>
            <a:pPr lvl="3"/>
            <a:r>
              <a:rPr lang="en-US" sz="2800" i="1" dirty="0">
                <a:solidFill>
                  <a:schemeClr val="accent2"/>
                </a:solidFill>
              </a:rPr>
              <a:t> Physical processing</a:t>
            </a:r>
          </a:p>
          <a:p>
            <a:pPr lvl="3"/>
            <a:r>
              <a:rPr lang="en-US" sz="2800" i="1" dirty="0">
                <a:solidFill>
                  <a:schemeClr val="accent2"/>
                </a:solidFill>
              </a:rPr>
              <a:t> Learning-by-doing projects</a:t>
            </a:r>
          </a:p>
        </p:txBody>
      </p:sp>
    </p:spTree>
    <p:extLst>
      <p:ext uri="{BB962C8B-B14F-4D97-AF65-F5344CB8AC3E}">
        <p14:creationId xmlns:p14="http://schemas.microsoft.com/office/powerpoint/2010/main" val="228824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solidFill>
                  <a:srgbClr val="D2533C"/>
                </a:solidFill>
                <a:effectLst>
                  <a:outerShdw blurRad="38100" dist="38100" dir="2700000" algn="tl">
                    <a:srgbClr val="000000">
                      <a:alpha val="43137"/>
                    </a:srgbClr>
                  </a:outerShdw>
                </a:effectLst>
                <a:latin typeface="Book Antiqua" panose="02040602050305030304" pitchFamily="18" charset="0"/>
              </a:rPr>
              <a:t>FUNDABLE ACTIVITIES</a:t>
            </a:r>
            <a:br>
              <a:rPr lang="en-US" sz="3200" b="1" dirty="0">
                <a:solidFill>
                  <a:srgbClr val="D2533C"/>
                </a:solidFill>
                <a:effectLst>
                  <a:outerShdw blurRad="38100" dist="38100" dir="2700000" algn="tl">
                    <a:srgbClr val="000000">
                      <a:alpha val="43137"/>
                    </a:srgbClr>
                  </a:outerShdw>
                </a:effectLst>
                <a:latin typeface="Book Antiqua" panose="02040602050305030304" pitchFamily="18" charset="0"/>
              </a:rPr>
            </a:br>
            <a:r>
              <a:rPr lang="en-US" dirty="0">
                <a:solidFill>
                  <a:srgbClr val="292934"/>
                </a:solidFill>
              </a:rPr>
              <a:t>Bibliographic Activities </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	</a:t>
            </a:r>
            <a:r>
              <a:rPr lang="en-US" sz="3600" i="1" dirty="0">
                <a:solidFill>
                  <a:schemeClr val="accent2"/>
                </a:solidFill>
              </a:rPr>
              <a:t>Includes:</a:t>
            </a:r>
          </a:p>
          <a:p>
            <a:pPr lvl="3"/>
            <a:r>
              <a:rPr lang="en-US" sz="3200" dirty="0">
                <a:solidFill>
                  <a:schemeClr val="accent2"/>
                </a:solidFill>
              </a:rPr>
              <a:t>Limited to 10% of the grant award</a:t>
            </a:r>
          </a:p>
          <a:p>
            <a:pPr lvl="3"/>
            <a:endParaRPr lang="en-US" sz="3200" dirty="0">
              <a:solidFill>
                <a:schemeClr val="accent2"/>
              </a:solidFill>
            </a:endParaRPr>
          </a:p>
          <a:p>
            <a:pPr lvl="3"/>
            <a:r>
              <a:rPr lang="en-US" sz="3200" dirty="0">
                <a:solidFill>
                  <a:schemeClr val="accent2"/>
                </a:solidFill>
              </a:rPr>
              <a:t>Only when closely connected to </a:t>
            </a:r>
            <a:br>
              <a:rPr lang="en-US" sz="3200" dirty="0">
                <a:solidFill>
                  <a:schemeClr val="accent2"/>
                </a:solidFill>
              </a:rPr>
            </a:br>
            <a:r>
              <a:rPr lang="en-US" sz="3200" dirty="0">
                <a:solidFill>
                  <a:schemeClr val="accent2"/>
                </a:solidFill>
              </a:rPr>
              <a:t>preservation work itself </a:t>
            </a:r>
          </a:p>
        </p:txBody>
      </p:sp>
    </p:spTree>
    <p:extLst>
      <p:ext uri="{BB962C8B-B14F-4D97-AF65-F5344CB8AC3E}">
        <p14:creationId xmlns:p14="http://schemas.microsoft.com/office/powerpoint/2010/main" val="408436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solidFill>
                  <a:srgbClr val="D2533C"/>
                </a:solidFill>
                <a:effectLst>
                  <a:outerShdw blurRad="38100" dist="38100" dir="2700000" algn="tl">
                    <a:srgbClr val="000000">
                      <a:alpha val="43137"/>
                    </a:srgbClr>
                  </a:outerShdw>
                </a:effectLst>
                <a:latin typeface="Book Antiqua" panose="02040602050305030304" pitchFamily="18" charset="0"/>
              </a:rPr>
              <a:t>FUNDABLE ACTIVITIES</a:t>
            </a:r>
            <a:br>
              <a:rPr lang="en-US" sz="2900" b="1" dirty="0">
                <a:solidFill>
                  <a:srgbClr val="D2533C"/>
                </a:solidFill>
                <a:effectLst>
                  <a:outerShdw blurRad="38100" dist="38100" dir="2700000" algn="tl">
                    <a:srgbClr val="000000">
                      <a:alpha val="43137"/>
                    </a:srgbClr>
                  </a:outerShdw>
                </a:effectLst>
                <a:latin typeface="Book Antiqua" panose="02040602050305030304" pitchFamily="18" charset="0"/>
              </a:rPr>
            </a:br>
            <a:r>
              <a:rPr lang="en-US" sz="3600" dirty="0">
                <a:solidFill>
                  <a:schemeClr val="tx1"/>
                </a:solidFill>
              </a:rPr>
              <a:t>Other Fundable Activities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	</a:t>
            </a:r>
            <a:r>
              <a:rPr lang="en-US" sz="3200" i="1" dirty="0">
                <a:solidFill>
                  <a:schemeClr val="accent2"/>
                </a:solidFill>
              </a:rPr>
              <a:t>Includes:</a:t>
            </a:r>
          </a:p>
          <a:p>
            <a:pPr lvl="3"/>
            <a:r>
              <a:rPr lang="en-US" sz="2800" dirty="0">
                <a:solidFill>
                  <a:schemeClr val="accent2"/>
                </a:solidFill>
              </a:rPr>
              <a:t>Disaster recovery</a:t>
            </a:r>
          </a:p>
          <a:p>
            <a:pPr lvl="3"/>
            <a:r>
              <a:rPr lang="en-US" sz="2800" dirty="0">
                <a:solidFill>
                  <a:schemeClr val="accent2"/>
                </a:solidFill>
              </a:rPr>
              <a:t>Research</a:t>
            </a:r>
          </a:p>
          <a:p>
            <a:pPr lvl="3"/>
            <a:r>
              <a:rPr lang="en-US" sz="2800" dirty="0">
                <a:solidFill>
                  <a:schemeClr val="accent2"/>
                </a:solidFill>
              </a:rPr>
              <a:t>Specialized training</a:t>
            </a:r>
          </a:p>
          <a:p>
            <a:pPr lvl="3"/>
            <a:r>
              <a:rPr lang="en-US" sz="2800" dirty="0">
                <a:solidFill>
                  <a:schemeClr val="accent2"/>
                </a:solidFill>
              </a:rPr>
              <a:t>Preservation Informational materials</a:t>
            </a:r>
          </a:p>
          <a:p>
            <a:pPr marL="822960" lvl="3" indent="0">
              <a:buNone/>
            </a:pPr>
            <a:r>
              <a:rPr lang="en-US" sz="2800" dirty="0">
                <a:solidFill>
                  <a:schemeClr val="accent2"/>
                </a:solidFill>
              </a:rPr>
              <a:t> </a:t>
            </a:r>
            <a:r>
              <a:rPr lang="en-US" sz="3200" i="1" dirty="0">
                <a:solidFill>
                  <a:schemeClr val="accent2"/>
                </a:solidFill>
              </a:rPr>
              <a:t>Does </a:t>
            </a:r>
            <a:r>
              <a:rPr lang="en-US" sz="3200" b="1" i="1" dirty="0">
                <a:solidFill>
                  <a:schemeClr val="accent2"/>
                </a:solidFill>
              </a:rPr>
              <a:t>NOT</a:t>
            </a:r>
            <a:r>
              <a:rPr lang="en-US" sz="3200" i="1" dirty="0">
                <a:solidFill>
                  <a:schemeClr val="accent2"/>
                </a:solidFill>
              </a:rPr>
              <a:t> include:</a:t>
            </a:r>
          </a:p>
          <a:p>
            <a:pPr lvl="3"/>
            <a:r>
              <a:rPr lang="en-US" sz="2800" dirty="0">
                <a:solidFill>
                  <a:schemeClr val="accent2"/>
                </a:solidFill>
              </a:rPr>
              <a:t> Preparing disaster plans</a:t>
            </a:r>
          </a:p>
          <a:p>
            <a:pPr lvl="3"/>
            <a:r>
              <a:rPr lang="en-US" sz="2800" dirty="0">
                <a:solidFill>
                  <a:schemeClr val="accent2"/>
                </a:solidFill>
              </a:rPr>
              <a:t> Purchasing emergency supplies</a:t>
            </a:r>
          </a:p>
          <a:p>
            <a:pPr lvl="3"/>
            <a:r>
              <a:rPr lang="en-US" sz="2800" dirty="0">
                <a:solidFill>
                  <a:schemeClr val="accent2"/>
                </a:solidFill>
              </a:rPr>
              <a:t> Exhibitions</a:t>
            </a:r>
          </a:p>
          <a:p>
            <a:pPr lvl="3"/>
            <a:r>
              <a:rPr lang="en-US" sz="2800" dirty="0">
                <a:solidFill>
                  <a:schemeClr val="accent2"/>
                </a:solidFill>
              </a:rPr>
              <a:t>Publishing guides or catalogs</a:t>
            </a:r>
          </a:p>
        </p:txBody>
      </p:sp>
    </p:spTree>
    <p:extLst>
      <p:ext uri="{BB962C8B-B14F-4D97-AF65-F5344CB8AC3E}">
        <p14:creationId xmlns:p14="http://schemas.microsoft.com/office/powerpoint/2010/main" val="355100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819400"/>
            <a:ext cx="8229600" cy="990600"/>
          </a:xfrm>
        </p:spPr>
        <p:txBody>
          <a:bodyPr>
            <a:normAutofit/>
          </a:bodyPr>
          <a:lstStyle/>
          <a:p>
            <a:pPr algn="ctr"/>
            <a:r>
              <a:rPr lang="en-US" sz="5400" b="1" dirty="0">
                <a:effectLst>
                  <a:outerShdw blurRad="38100" dist="38100" dir="2700000" algn="tl">
                    <a:srgbClr val="000000">
                      <a:alpha val="43137"/>
                    </a:srgbClr>
                  </a:outerShdw>
                </a:effectLst>
              </a:rPr>
              <a:t>The APPLICATION</a:t>
            </a:r>
          </a:p>
        </p:txBody>
      </p:sp>
    </p:spTree>
    <p:extLst>
      <p:ext uri="{BB962C8B-B14F-4D97-AF65-F5344CB8AC3E}">
        <p14:creationId xmlns:p14="http://schemas.microsoft.com/office/powerpoint/2010/main" val="3810909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Book Antiqua" panose="02040602050305030304" pitchFamily="18" charset="0"/>
              </a:rPr>
              <a:t>APPLICATION</a:t>
            </a:r>
          </a:p>
        </p:txBody>
      </p:sp>
      <p:sp>
        <p:nvSpPr>
          <p:cNvPr id="3" name="Content Placeholder 2"/>
          <p:cNvSpPr>
            <a:spLocks noGrp="1"/>
          </p:cNvSpPr>
          <p:nvPr>
            <p:ph idx="1"/>
          </p:nvPr>
        </p:nvSpPr>
        <p:spPr/>
        <p:txBody>
          <a:bodyPr/>
          <a:lstStyle/>
          <a:p>
            <a:pPr marL="0" indent="0">
              <a:lnSpc>
                <a:spcPct val="90000"/>
              </a:lnSpc>
              <a:buNone/>
            </a:pPr>
            <a:r>
              <a:rPr lang="en-US" altLang="en-US" sz="3200" b="1" dirty="0">
                <a:solidFill>
                  <a:schemeClr val="accent2"/>
                </a:solidFill>
              </a:rPr>
              <a:t>Conservation/Preservation Discretionary Applications are now online</a:t>
            </a:r>
          </a:p>
          <a:p>
            <a:pPr>
              <a:lnSpc>
                <a:spcPct val="90000"/>
              </a:lnSpc>
              <a:buFontTx/>
              <a:buNone/>
            </a:pPr>
            <a:r>
              <a:rPr lang="en-US" altLang="en-US" sz="2800" b="1" dirty="0">
                <a:solidFill>
                  <a:schemeClr val="accent2"/>
                </a:solidFill>
              </a:rPr>
              <a:t>  </a:t>
            </a:r>
          </a:p>
          <a:p>
            <a:pPr>
              <a:lnSpc>
                <a:spcPct val="90000"/>
              </a:lnSpc>
              <a:buFontTx/>
              <a:buNone/>
            </a:pPr>
            <a:r>
              <a:rPr lang="en-US" altLang="en-US" sz="2800" b="1" dirty="0">
                <a:solidFill>
                  <a:schemeClr val="accent2"/>
                </a:solidFill>
              </a:rPr>
              <a:t>  </a:t>
            </a:r>
            <a:r>
              <a:rPr lang="en-US" altLang="en-US" sz="2800" b="1" dirty="0">
                <a:solidFill>
                  <a:srgbClr val="00B0F0"/>
                </a:solidFill>
                <a:hlinkClick r:id="rId2"/>
              </a:rPr>
              <a:t>https://eservices.nysed.gov/LDGrants </a:t>
            </a:r>
            <a:endParaRPr lang="en-US" altLang="en-US" sz="2800" b="1" dirty="0">
              <a:solidFill>
                <a:srgbClr val="00B0F0"/>
              </a:solidFill>
            </a:endParaRPr>
          </a:p>
          <a:p>
            <a:pPr marL="0" indent="0">
              <a:lnSpc>
                <a:spcPct val="90000"/>
              </a:lnSpc>
              <a:buNone/>
            </a:pPr>
            <a:endParaRPr lang="en-US" altLang="en-US" sz="2800" b="1" dirty="0">
              <a:solidFill>
                <a:schemeClr val="accent2"/>
              </a:solidFill>
            </a:endParaRPr>
          </a:p>
          <a:p>
            <a:pPr marL="0" indent="0">
              <a:lnSpc>
                <a:spcPct val="90000"/>
              </a:lnSpc>
              <a:buNone/>
            </a:pPr>
            <a:r>
              <a:rPr lang="en-US" altLang="en-US" sz="3200" b="1" dirty="0">
                <a:solidFill>
                  <a:schemeClr val="accent2"/>
                </a:solidFill>
              </a:rPr>
              <a:t>You must have a NYSDS username and password to login!</a:t>
            </a:r>
          </a:p>
          <a:p>
            <a:pPr>
              <a:lnSpc>
                <a:spcPct val="90000"/>
              </a:lnSpc>
              <a:buFontTx/>
              <a:buNone/>
            </a:pPr>
            <a:r>
              <a:rPr lang="en-US" altLang="en-US" sz="2800" b="1" dirty="0">
                <a:solidFill>
                  <a:schemeClr val="accent2"/>
                </a:solidFill>
              </a:rPr>
              <a:t>    </a:t>
            </a:r>
            <a:r>
              <a:rPr lang="en-US" altLang="en-US" b="1" dirty="0">
                <a:solidFill>
                  <a:srgbClr val="00B0F0"/>
                </a:solidFill>
                <a:hlinkClick r:id="rId3"/>
              </a:rPr>
              <a:t>https://eservices.nysed.gov/ldgrants/ldgext/diRegistration.do</a:t>
            </a:r>
            <a:endParaRPr lang="en-US" altLang="en-US" b="1" dirty="0">
              <a:solidFill>
                <a:srgbClr val="00B0F0"/>
              </a:solidFill>
            </a:endParaRPr>
          </a:p>
          <a:p>
            <a:pPr marL="0" indent="0">
              <a:buNone/>
            </a:pPr>
            <a:endParaRPr lang="en-US" dirty="0"/>
          </a:p>
        </p:txBody>
      </p:sp>
    </p:spTree>
    <p:extLst>
      <p:ext uri="{BB962C8B-B14F-4D97-AF65-F5344CB8AC3E}">
        <p14:creationId xmlns:p14="http://schemas.microsoft.com/office/powerpoint/2010/main" val="2732048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ffectLst>
                  <a:outerShdw blurRad="38100" dist="38100" dir="2700000" algn="tl">
                    <a:srgbClr val="000000">
                      <a:alpha val="43137"/>
                    </a:srgbClr>
                  </a:outerShdw>
                </a:effectLst>
                <a:latin typeface="Book Antiqua" panose="02040602050305030304" pitchFamily="18" charset="0"/>
              </a:rPr>
              <a:t>Register for username and password</a:t>
            </a:r>
            <a:endParaRPr lang="en-US" b="1"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p:txBody>
          <a:bodyPr/>
          <a:lstStyle/>
          <a:p>
            <a:r>
              <a:rPr lang="en-US" sz="3200" dirty="0"/>
              <a:t>Fill out your name, contact information, and institution information.</a:t>
            </a:r>
          </a:p>
          <a:p>
            <a:r>
              <a:rPr lang="en-US" sz="3200" dirty="0"/>
              <a:t>Your account will have access to C/P Discretionary grants only for the institution you specify.</a:t>
            </a:r>
          </a:p>
          <a:p>
            <a:r>
              <a:rPr lang="en-US" sz="3200" dirty="0"/>
              <a:t>Account information will be sent via email within 48 hours.</a:t>
            </a:r>
          </a:p>
          <a:p>
            <a:pPr marL="0" indent="0" algn="ctr">
              <a:buNone/>
            </a:pPr>
            <a:r>
              <a:rPr lang="en-US" sz="3200" dirty="0"/>
              <a:t>	</a:t>
            </a:r>
            <a:r>
              <a:rPr lang="en-US" sz="3200" b="1" dirty="0">
                <a:solidFill>
                  <a:srgbClr val="FF0000"/>
                </a:solidFill>
              </a:rPr>
              <a:t>Register Early!!!!!</a:t>
            </a:r>
          </a:p>
          <a:p>
            <a:endParaRPr lang="en-US" dirty="0"/>
          </a:p>
        </p:txBody>
      </p:sp>
    </p:spTree>
    <p:extLst>
      <p:ext uri="{BB962C8B-B14F-4D97-AF65-F5344CB8AC3E}">
        <p14:creationId xmlns:p14="http://schemas.microsoft.com/office/powerpoint/2010/main" val="2298233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924800" cy="609600"/>
          </a:xfrm>
        </p:spPr>
        <p:txBody>
          <a:bodyPr>
            <a:noAutofit/>
          </a:bodyPr>
          <a:lstStyle/>
          <a:p>
            <a:pPr algn="ctr"/>
            <a:r>
              <a:rPr lang="en-US" sz="2800" b="1" dirty="0">
                <a:effectLst>
                  <a:outerShdw blurRad="38100" dist="38100" dir="2700000" algn="tl">
                    <a:srgbClr val="000000">
                      <a:alpha val="43137"/>
                    </a:srgbClr>
                  </a:outerShdw>
                </a:effectLst>
                <a:latin typeface="Book Antiqua" panose="02040602050305030304" pitchFamily="18" charset="0"/>
                <a:hlinkClick r:id="rId2"/>
              </a:rPr>
              <a:t>https://www.nysl.nysed.gov/libdev/cp/index.html</a:t>
            </a:r>
            <a:endParaRPr lang="en-US" sz="2800" b="1" dirty="0">
              <a:effectLst>
                <a:outerShdw blurRad="38100" dist="38100" dir="2700000" algn="tl">
                  <a:srgbClr val="000000">
                    <a:alpha val="43137"/>
                  </a:srgbClr>
                </a:outerShdw>
              </a:effectLst>
              <a:latin typeface="Book Antiqua" panose="02040602050305030304" pitchFamily="18" charset="0"/>
            </a:endParaRPr>
          </a:p>
        </p:txBody>
      </p:sp>
      <p:pic>
        <p:nvPicPr>
          <p:cNvPr id="4" name="Content Placeholder 3" descr="Screenshot of the NYS Program for the Conservation and Preservation of Library Research Materials "/>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81000" y="1422400"/>
            <a:ext cx="8534400" cy="5435600"/>
          </a:xfrm>
        </p:spPr>
      </p:pic>
    </p:spTree>
    <p:extLst>
      <p:ext uri="{BB962C8B-B14F-4D97-AF65-F5344CB8AC3E}">
        <p14:creationId xmlns:p14="http://schemas.microsoft.com/office/powerpoint/2010/main" val="3724046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610600" cy="609600"/>
          </a:xfrm>
        </p:spPr>
        <p:txBody>
          <a:bodyPr>
            <a:noAutofit/>
          </a:bodyPr>
          <a:lstStyle/>
          <a:p>
            <a:pPr algn="ctr"/>
            <a:r>
              <a:rPr lang="en-US" sz="2400" b="1" dirty="0">
                <a:effectLst>
                  <a:outerShdw blurRad="38100" dist="38100" dir="2700000" algn="tl">
                    <a:srgbClr val="000000">
                      <a:alpha val="43137"/>
                    </a:srgbClr>
                  </a:outerShdw>
                </a:effectLst>
                <a:latin typeface="Book Antiqua" panose="02040602050305030304" pitchFamily="18" charset="0"/>
                <a:hlinkClick r:id="rId2"/>
              </a:rPr>
              <a:t>https://www.nysl.nysed.gov/libdev/cp/index.html</a:t>
            </a:r>
            <a:r>
              <a:rPr lang="en-US" sz="2400" b="1" dirty="0">
                <a:effectLst>
                  <a:outerShdw blurRad="38100" dist="38100" dir="2700000" algn="tl">
                    <a:srgbClr val="000000">
                      <a:alpha val="43137"/>
                    </a:srgbClr>
                  </a:outerShdw>
                </a:effectLst>
                <a:latin typeface="Book Antiqua" panose="02040602050305030304" pitchFamily="18" charset="0"/>
              </a:rPr>
              <a:t> (cont’d)</a:t>
            </a:r>
          </a:p>
        </p:txBody>
      </p:sp>
      <p:pic>
        <p:nvPicPr>
          <p:cNvPr id="4" name="Content Placeholder 3" descr="Screenshot of the NYS C/P homepage, depicting the Requirements sectio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57200" y="1219200"/>
            <a:ext cx="8382000" cy="5638800"/>
          </a:xfrm>
        </p:spPr>
      </p:pic>
    </p:spTree>
    <p:extLst>
      <p:ext uri="{BB962C8B-B14F-4D97-AF65-F5344CB8AC3E}">
        <p14:creationId xmlns:p14="http://schemas.microsoft.com/office/powerpoint/2010/main" val="236073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Registration Form - 1</a:t>
            </a:r>
          </a:p>
        </p:txBody>
      </p:sp>
      <p:pic>
        <p:nvPicPr>
          <p:cNvPr id="4" name="Content Placeholder 3" descr="screenshot of top half of registration form&#10;" title="Registration for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0"/>
            <a:ext cx="8686800" cy="4953000"/>
          </a:xfrm>
        </p:spPr>
      </p:pic>
    </p:spTree>
    <p:extLst>
      <p:ext uri="{BB962C8B-B14F-4D97-AF65-F5344CB8AC3E}">
        <p14:creationId xmlns:p14="http://schemas.microsoft.com/office/powerpoint/2010/main" val="189427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rmAutofit fontScale="90000"/>
          </a:bodyPr>
          <a:lstStyle/>
          <a:p>
            <a:br>
              <a:rPr lang="en-US" altLang="en-US" sz="2700" b="1" dirty="0">
                <a:solidFill>
                  <a:srgbClr val="FF0000"/>
                </a:solidFill>
                <a:latin typeface="Tahoma" pitchFamily="34" charset="0"/>
              </a:rPr>
            </a:br>
            <a:r>
              <a:rPr lang="en-US" altLang="en-US" sz="2700" b="1" dirty="0">
                <a:latin typeface="Tahoma" pitchFamily="34" charset="0"/>
              </a:rPr>
              <a:t>The New York State Program </a:t>
            </a:r>
            <a:br>
              <a:rPr lang="en-US" altLang="en-US" sz="2700" b="1" dirty="0">
                <a:latin typeface="Tahoma" pitchFamily="34" charset="0"/>
              </a:rPr>
            </a:br>
            <a:r>
              <a:rPr lang="en-US" altLang="en-US" sz="2700" b="1" dirty="0">
                <a:latin typeface="Tahoma" pitchFamily="34" charset="0"/>
              </a:rPr>
              <a:t>for the Conservation and Preservation </a:t>
            </a:r>
            <a:br>
              <a:rPr lang="en-US" altLang="en-US" sz="2700" b="1" dirty="0">
                <a:latin typeface="Tahoma" pitchFamily="34" charset="0"/>
              </a:rPr>
            </a:br>
            <a:r>
              <a:rPr lang="en-US" altLang="en-US" sz="2700" b="1" dirty="0">
                <a:latin typeface="Tahoma" pitchFamily="34" charset="0"/>
              </a:rPr>
              <a:t>of Library Research Materials</a:t>
            </a:r>
            <a:br>
              <a:rPr lang="en-US" altLang="en-US" sz="3200" b="1" i="1" dirty="0">
                <a:solidFill>
                  <a:srgbClr val="FF6B6B"/>
                </a:solidFill>
                <a:latin typeface="Tahoma" pitchFamily="34" charset="0"/>
              </a:rPr>
            </a:br>
            <a:endParaRPr lang="en-US" dirty="0"/>
          </a:p>
        </p:txBody>
      </p:sp>
      <p:sp>
        <p:nvSpPr>
          <p:cNvPr id="3" name="Content Placeholder 2"/>
          <p:cNvSpPr>
            <a:spLocks noGrp="1"/>
          </p:cNvSpPr>
          <p:nvPr>
            <p:ph idx="1"/>
          </p:nvPr>
        </p:nvSpPr>
        <p:spPr/>
        <p:txBody>
          <a:bodyPr>
            <a:normAutofit fontScale="92500" lnSpcReduction="10000"/>
          </a:bodyPr>
          <a:lstStyle/>
          <a:p>
            <a:pPr marL="0" lvl="0" indent="0" algn="ctr">
              <a:spcBef>
                <a:spcPct val="50000"/>
              </a:spcBef>
              <a:buNone/>
              <a:defRPr/>
            </a:pPr>
            <a:r>
              <a:rPr lang="en-US" altLang="en-US" b="1" dirty="0">
                <a:solidFill>
                  <a:schemeClr val="tx2"/>
                </a:solidFill>
                <a:latin typeface="Tahoma" pitchFamily="34" charset="0"/>
              </a:rPr>
              <a:t>Barbara Lilley</a:t>
            </a:r>
            <a:endParaRPr lang="en-US" altLang="en-US" dirty="0">
              <a:solidFill>
                <a:schemeClr val="tx2"/>
              </a:solidFill>
              <a:latin typeface="Tahoma" pitchFamily="34" charset="0"/>
            </a:endParaRPr>
          </a:p>
          <a:p>
            <a:pPr marL="0" lvl="0" indent="0" algn="ctr">
              <a:buNone/>
              <a:defRPr/>
            </a:pPr>
            <a:r>
              <a:rPr lang="en-US" altLang="en-US" b="1" dirty="0">
                <a:latin typeface="Tahoma" pitchFamily="34" charset="0"/>
              </a:rPr>
              <a:t>Library Development Specialist II</a:t>
            </a:r>
          </a:p>
          <a:p>
            <a:pPr marL="0" lvl="0" indent="0" algn="ctr">
              <a:buNone/>
              <a:defRPr/>
            </a:pPr>
            <a:r>
              <a:rPr lang="en-US" altLang="en-US" b="1" dirty="0">
                <a:latin typeface="Tahoma" pitchFamily="34" charset="0"/>
              </a:rPr>
              <a:t>Division of Library Development</a:t>
            </a:r>
          </a:p>
          <a:p>
            <a:pPr marL="0" lvl="0" indent="0" algn="ctr">
              <a:buNone/>
              <a:defRPr/>
            </a:pPr>
            <a:r>
              <a:rPr lang="en-US" altLang="en-US" b="1" dirty="0">
                <a:solidFill>
                  <a:srgbClr val="000000"/>
                </a:solidFill>
                <a:latin typeface="Tahoma" pitchFamily="34" charset="0"/>
              </a:rPr>
              <a:t>Phone:  (518) 486-4864</a:t>
            </a:r>
          </a:p>
          <a:p>
            <a:pPr marL="0" lvl="0" indent="0" algn="ctr">
              <a:buNone/>
              <a:defRPr/>
            </a:pPr>
            <a:endParaRPr lang="en-US" altLang="en-US" b="1" dirty="0">
              <a:solidFill>
                <a:schemeClr val="tx2"/>
              </a:solidFill>
              <a:latin typeface="Tahoma" pitchFamily="34" charset="0"/>
            </a:endParaRPr>
          </a:p>
          <a:p>
            <a:pPr marL="0" lvl="0" indent="0" algn="ctr">
              <a:buNone/>
              <a:defRPr/>
            </a:pPr>
            <a:r>
              <a:rPr lang="en-US" altLang="en-US" b="1" dirty="0">
                <a:solidFill>
                  <a:schemeClr val="tx2"/>
                </a:solidFill>
                <a:latin typeface="Tahoma" pitchFamily="34" charset="0"/>
              </a:rPr>
              <a:t>Holly Peacock</a:t>
            </a:r>
          </a:p>
          <a:p>
            <a:pPr marL="0" lvl="0" indent="0" algn="ctr">
              <a:buNone/>
              <a:defRPr/>
            </a:pPr>
            <a:r>
              <a:rPr lang="en-US" altLang="en-US" b="1" dirty="0">
                <a:latin typeface="Tahoma" pitchFamily="34" charset="0"/>
              </a:rPr>
              <a:t>Education Finance Specialist</a:t>
            </a:r>
          </a:p>
          <a:p>
            <a:pPr marL="0" lvl="0" indent="0" algn="ctr">
              <a:buNone/>
              <a:defRPr/>
            </a:pPr>
            <a:r>
              <a:rPr lang="en-US" altLang="en-US" b="1" dirty="0">
                <a:latin typeface="Tahoma" pitchFamily="34" charset="0"/>
              </a:rPr>
              <a:t>Division of Library Development</a:t>
            </a:r>
          </a:p>
          <a:p>
            <a:pPr marL="0" lvl="0" indent="0" algn="ctr">
              <a:buNone/>
              <a:defRPr/>
            </a:pPr>
            <a:r>
              <a:rPr lang="en-US" altLang="en-US" b="1" dirty="0">
                <a:latin typeface="Tahoma" pitchFamily="34" charset="0"/>
              </a:rPr>
              <a:t>Phone (518)-486-2197</a:t>
            </a:r>
          </a:p>
          <a:p>
            <a:pPr marL="0" lvl="0" indent="0" algn="ctr">
              <a:buNone/>
              <a:defRPr/>
            </a:pPr>
            <a:endParaRPr lang="en-US" altLang="en-US" b="1" dirty="0">
              <a:solidFill>
                <a:srgbClr val="000000"/>
              </a:solidFill>
              <a:latin typeface="Tahoma" pitchFamily="34" charset="0"/>
            </a:endParaRPr>
          </a:p>
          <a:p>
            <a:pPr marL="0" lvl="0" indent="0" algn="ctr">
              <a:buNone/>
              <a:defRPr/>
            </a:pPr>
            <a:r>
              <a:rPr lang="en-US" altLang="en-US" sz="2000" b="1" i="1" dirty="0">
                <a:solidFill>
                  <a:srgbClr val="003DB8"/>
                </a:solidFill>
                <a:latin typeface="Tahoma" pitchFamily="34" charset="0"/>
              </a:rPr>
              <a:t>e-mail:  preservation@nysed.gov  ( C/P grant questions)</a:t>
            </a:r>
          </a:p>
          <a:p>
            <a:pPr marL="0" lvl="0" indent="0" algn="ctr">
              <a:buNone/>
              <a:defRPr/>
            </a:pPr>
            <a:r>
              <a:rPr lang="en-US" altLang="en-US" sz="2000" b="1" i="1" dirty="0">
                <a:solidFill>
                  <a:srgbClr val="003DB8"/>
                </a:solidFill>
                <a:latin typeface="Tahoma" pitchFamily="34" charset="0"/>
              </a:rPr>
              <a:t>barbara.lilley@nysed.gov ( C/P program questions)</a:t>
            </a:r>
          </a:p>
          <a:p>
            <a:pPr marL="0" indent="0">
              <a:buNone/>
            </a:pPr>
            <a:r>
              <a:rPr lang="en-US" dirty="0">
                <a:solidFill>
                  <a:schemeClr val="tx2"/>
                </a:solidFill>
              </a:rPr>
              <a:t>     </a:t>
            </a:r>
            <a:r>
              <a:rPr lang="en-US" b="1" dirty="0">
                <a:solidFill>
                  <a:schemeClr val="tx2"/>
                </a:solidFill>
              </a:rPr>
              <a:t> https://www.nysl.nysed.gov/libdev/cp/index.html</a:t>
            </a:r>
          </a:p>
          <a:p>
            <a:endParaRPr lang="en-US" dirty="0"/>
          </a:p>
        </p:txBody>
      </p:sp>
    </p:spTree>
    <p:extLst>
      <p:ext uri="{BB962C8B-B14F-4D97-AF65-F5344CB8AC3E}">
        <p14:creationId xmlns:p14="http://schemas.microsoft.com/office/powerpoint/2010/main" val="3968850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Registration Form - 2</a:t>
            </a:r>
          </a:p>
        </p:txBody>
      </p:sp>
      <p:pic>
        <p:nvPicPr>
          <p:cNvPr id="4" name="Content Placeholder 3" descr="Screenshot of bottom half of registration form&#10;" title="Registration For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95400"/>
            <a:ext cx="8229600" cy="5181599"/>
          </a:xfrm>
        </p:spPr>
      </p:pic>
    </p:spTree>
    <p:extLst>
      <p:ext uri="{BB962C8B-B14F-4D97-AF65-F5344CB8AC3E}">
        <p14:creationId xmlns:p14="http://schemas.microsoft.com/office/powerpoint/2010/main" val="3449274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0BF68-FB58-DC05-42E4-F14BEE31C8F9}"/>
              </a:ext>
            </a:extLst>
          </p:cNvPr>
          <p:cNvSpPr>
            <a:spLocks noGrp="1"/>
          </p:cNvSpPr>
          <p:nvPr>
            <p:ph type="title"/>
          </p:nvPr>
        </p:nvSpPr>
        <p:spPr/>
        <p:txBody>
          <a:bodyPr/>
          <a:lstStyle/>
          <a:p>
            <a:r>
              <a:rPr lang="en-US" dirty="0"/>
              <a:t>Prequalification Requirement - 1</a:t>
            </a:r>
          </a:p>
        </p:txBody>
      </p:sp>
      <p:sp>
        <p:nvSpPr>
          <p:cNvPr id="3" name="Content Placeholder 2">
            <a:extLst>
              <a:ext uri="{FF2B5EF4-FFF2-40B4-BE49-F238E27FC236}">
                <a16:creationId xmlns:a16="http://schemas.microsoft.com/office/drawing/2014/main" id="{CF212E80-6053-64CC-F6CD-EB13E6EB9938}"/>
              </a:ext>
            </a:extLst>
          </p:cNvPr>
          <p:cNvSpPr>
            <a:spLocks noGrp="1"/>
          </p:cNvSpPr>
          <p:nvPr>
            <p:ph idx="1"/>
          </p:nvPr>
        </p:nvSpPr>
        <p:spPr/>
        <p:txBody>
          <a:bodyPr>
            <a:normAutofit fontScale="92500"/>
          </a:bodyPr>
          <a:lstStyle/>
          <a:p>
            <a:r>
              <a:rPr lang="en-US" sz="2200" dirty="0">
                <a:ea typeface="Times New Roman" panose="02020603050405020304" pitchFamily="18" charset="0"/>
                <a:cs typeface="Times New Roman" panose="02020603050405020304" pitchFamily="18" charset="0"/>
              </a:rPr>
              <a:t>To facilitate prompt contracting, n</a:t>
            </a:r>
            <a:r>
              <a:rPr lang="en-US" sz="2200" dirty="0">
                <a:effectLst/>
                <a:ea typeface="Times New Roman" panose="02020603050405020304" pitchFamily="18" charset="0"/>
                <a:cs typeface="Times New Roman" panose="02020603050405020304" pitchFamily="18" charset="0"/>
              </a:rPr>
              <a:t>ot-for-profit applicants are required to register in the Grants Gateway </a:t>
            </a:r>
            <a:r>
              <a:rPr lang="en-US" sz="2200" u="sng" dirty="0">
                <a:effectLst/>
                <a:ea typeface="Times New Roman" panose="02020603050405020304" pitchFamily="18" charset="0"/>
                <a:cs typeface="Times New Roman" panose="02020603050405020304" pitchFamily="18" charset="0"/>
              </a:rPr>
              <a:t>and</a:t>
            </a:r>
            <a:r>
              <a:rPr lang="en-US" sz="2200" dirty="0">
                <a:effectLst/>
                <a:ea typeface="Times New Roman" panose="02020603050405020304" pitchFamily="18" charset="0"/>
                <a:cs typeface="Times New Roman" panose="02020603050405020304" pitchFamily="18" charset="0"/>
              </a:rPr>
              <a:t> complete the Vendor Prequalification process for proposals to be evaluated.</a:t>
            </a:r>
          </a:p>
          <a:p>
            <a:pPr lvl="1"/>
            <a:r>
              <a:rPr lang="en-US" i="1" dirty="0">
                <a:effectLst/>
                <a:ea typeface="Times New Roman" panose="02020603050405020304" pitchFamily="18" charset="0"/>
                <a:cs typeface="Times New Roman" panose="02020603050405020304" pitchFamily="18" charset="0"/>
              </a:rPr>
              <a:t>Exemptions- government agencies, SUNYs/CUNYs, certain public libraries (association libraries must complete prequalification process)</a:t>
            </a:r>
          </a:p>
          <a:p>
            <a:pPr marL="0" indent="0">
              <a:buNone/>
            </a:pPr>
            <a:endParaRPr lang="en-US" sz="2200" i="1" dirty="0">
              <a:effectLst/>
              <a:ea typeface="Times New Roman" panose="02020603050405020304" pitchFamily="18" charset="0"/>
              <a:cs typeface="Times New Roman" panose="02020603050405020304" pitchFamily="18" charset="0"/>
            </a:endParaRPr>
          </a:p>
          <a:p>
            <a:r>
              <a:rPr lang="en-US" sz="2200" dirty="0">
                <a:solidFill>
                  <a:srgbClr val="000000"/>
                </a:solidFill>
                <a:ea typeface="Times New Roman" panose="02020603050405020304" pitchFamily="18" charset="0"/>
                <a:cs typeface="Times New Roman" panose="02020603050405020304" pitchFamily="18" charset="0"/>
              </a:rPr>
              <a:t>The prequalification process </a:t>
            </a:r>
            <a:r>
              <a:rPr lang="en-US" sz="2200" u="sng" dirty="0">
                <a:solidFill>
                  <a:srgbClr val="000000"/>
                </a:solidFill>
                <a:ea typeface="Times New Roman" panose="02020603050405020304" pitchFamily="18" charset="0"/>
                <a:cs typeface="Times New Roman" panose="02020603050405020304" pitchFamily="18" charset="0"/>
              </a:rPr>
              <a:t>must</a:t>
            </a:r>
            <a:r>
              <a:rPr lang="en-US" sz="2200" dirty="0">
                <a:solidFill>
                  <a:srgbClr val="000000"/>
                </a:solidFill>
                <a:ea typeface="Times New Roman" panose="02020603050405020304" pitchFamily="18" charset="0"/>
                <a:cs typeface="Times New Roman" panose="02020603050405020304" pitchFamily="18" charset="0"/>
              </a:rPr>
              <a:t> be completed by the application deadline. (For 24-25 applications 01/12/2024 5:00pm)</a:t>
            </a:r>
          </a:p>
          <a:p>
            <a:pPr marL="0" indent="0">
              <a:buNone/>
            </a:pPr>
            <a:r>
              <a:rPr lang="en-US" sz="2200" dirty="0">
                <a:solidFill>
                  <a:srgbClr val="000000"/>
                </a:solidFill>
                <a:effectLst/>
                <a:ea typeface="Times New Roman" panose="02020603050405020304" pitchFamily="18" charset="0"/>
                <a:cs typeface="Times New Roman" panose="02020603050405020304" pitchFamily="18" charset="0"/>
              </a:rPr>
              <a:t> </a:t>
            </a:r>
          </a:p>
          <a:p>
            <a:r>
              <a:rPr lang="en-US" sz="2200" i="1" dirty="0">
                <a:solidFill>
                  <a:srgbClr val="C00000"/>
                </a:solidFill>
                <a:ea typeface="Times New Roman" panose="02020603050405020304" pitchFamily="18" charset="0"/>
                <a:cs typeface="Times New Roman" panose="02020603050405020304" pitchFamily="18" charset="0"/>
              </a:rPr>
              <a:t>Start early! </a:t>
            </a:r>
            <a:r>
              <a:rPr lang="en-US" sz="2200" dirty="0">
                <a:ea typeface="Times New Roman" panose="02020603050405020304" pitchFamily="18" charset="0"/>
                <a:cs typeface="Times New Roman" panose="02020603050405020304" pitchFamily="18" charset="0"/>
              </a:rPr>
              <a:t>The prequalification process can take several weeks. </a:t>
            </a:r>
          </a:p>
          <a:p>
            <a:endParaRPr lang="en-US" sz="2200" dirty="0">
              <a:ea typeface="Times New Roman" panose="02020603050405020304" pitchFamily="18" charset="0"/>
              <a:cs typeface="Times New Roman" panose="02020603050405020304" pitchFamily="18" charset="0"/>
            </a:endParaRPr>
          </a:p>
          <a:p>
            <a:r>
              <a:rPr lang="en-US" sz="2200" dirty="0">
                <a:ea typeface="Times New Roman" panose="02020603050405020304" pitchFamily="18" charset="0"/>
                <a:cs typeface="Times New Roman" panose="02020603050405020304" pitchFamily="18" charset="0"/>
              </a:rPr>
              <a:t>Even if you have prequalified in the past, certain documents need to be submitted yearly to maintain your status.</a:t>
            </a:r>
            <a:endParaRPr lang="en-US" sz="2200" dirty="0">
              <a:effectLst/>
              <a:ea typeface="Times New Roman" panose="02020603050405020304" pitchFamily="18" charset="0"/>
              <a:cs typeface="Times New Roman" panose="02020603050405020304" pitchFamily="18" charset="0"/>
            </a:endParaRPr>
          </a:p>
          <a:p>
            <a:pPr marL="0" indent="0">
              <a:buNone/>
            </a:pP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82451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FC78-E063-5297-394C-1478D90D56BA}"/>
              </a:ext>
            </a:extLst>
          </p:cNvPr>
          <p:cNvSpPr>
            <a:spLocks noGrp="1"/>
          </p:cNvSpPr>
          <p:nvPr>
            <p:ph type="title"/>
          </p:nvPr>
        </p:nvSpPr>
        <p:spPr/>
        <p:txBody>
          <a:bodyPr/>
          <a:lstStyle/>
          <a:p>
            <a:r>
              <a:rPr lang="en-US" dirty="0"/>
              <a:t>Prequalification Requirement - 2</a:t>
            </a:r>
          </a:p>
        </p:txBody>
      </p:sp>
      <p:sp>
        <p:nvSpPr>
          <p:cNvPr id="3" name="Content Placeholder 2">
            <a:extLst>
              <a:ext uri="{FF2B5EF4-FFF2-40B4-BE49-F238E27FC236}">
                <a16:creationId xmlns:a16="http://schemas.microsoft.com/office/drawing/2014/main" id="{65183601-E3A0-AC0D-A25E-7A9F78D18044}"/>
              </a:ext>
            </a:extLst>
          </p:cNvPr>
          <p:cNvSpPr>
            <a:spLocks noGrp="1"/>
          </p:cNvSpPr>
          <p:nvPr>
            <p:ph idx="1"/>
          </p:nvPr>
        </p:nvSpPr>
        <p:spPr/>
        <p:txBody>
          <a:bodyPr>
            <a:normAutofit fontScale="85000" lnSpcReduction="20000"/>
          </a:bodyPr>
          <a:lstStyle/>
          <a:p>
            <a:r>
              <a:rPr lang="en-US" dirty="0">
                <a:hlinkClick r:id="rId2"/>
              </a:rPr>
              <a:t>Grants Management’s website </a:t>
            </a:r>
            <a:r>
              <a:rPr lang="en-US" dirty="0"/>
              <a:t> (https://grantsmanagement.ny.gov)</a:t>
            </a:r>
          </a:p>
          <a:p>
            <a:pPr marL="166688" indent="0">
              <a:buNone/>
            </a:pPr>
            <a:r>
              <a:rPr lang="en-US" dirty="0"/>
              <a:t>has various resources available to assist you in the registration &amp; prequalification process</a:t>
            </a:r>
          </a:p>
          <a:p>
            <a:endParaRPr lang="en-US" dirty="0"/>
          </a:p>
          <a:p>
            <a:r>
              <a:rPr lang="en-US" dirty="0"/>
              <a:t>Grants Management hosts weekly webinars on both registering for the Grants Gateway and Prequalification.</a:t>
            </a:r>
          </a:p>
          <a:p>
            <a:pPr marL="0" indent="0">
              <a:buNone/>
            </a:pPr>
            <a:endParaRPr lang="en-US" dirty="0"/>
          </a:p>
          <a:p>
            <a:pPr lvl="5"/>
            <a:r>
              <a:rPr lang="en-US" sz="2400" dirty="0"/>
              <a:t>Register Your Organization- Every Thursday at 9am</a:t>
            </a:r>
          </a:p>
          <a:p>
            <a:pPr lvl="5"/>
            <a:r>
              <a:rPr lang="en-US" sz="2400" dirty="0"/>
              <a:t>Prequalification- Every Tuesday and Thursday at 11:30am</a:t>
            </a:r>
          </a:p>
          <a:p>
            <a:pPr lvl="5"/>
            <a:r>
              <a:rPr lang="en-US" sz="2400" dirty="0">
                <a:hlinkClick r:id="rId3"/>
              </a:rPr>
              <a:t>Instructions on how to join webinar  </a:t>
            </a:r>
            <a:r>
              <a:rPr lang="en-US" sz="2400" dirty="0"/>
              <a:t>(</a:t>
            </a:r>
            <a:r>
              <a:rPr lang="en-US" sz="2400" dirty="0">
                <a:hlinkClick r:id="rId3"/>
              </a:rPr>
              <a:t>https://grantsmanagement.ny.gov/live-webinars</a:t>
            </a:r>
            <a:r>
              <a:rPr lang="en-US" sz="2400" dirty="0"/>
              <a:t>)</a:t>
            </a:r>
          </a:p>
          <a:p>
            <a:pPr lvl="5"/>
            <a:endParaRPr lang="en-US" sz="2400" dirty="0"/>
          </a:p>
          <a:p>
            <a:pPr marL="225425" lvl="5" indent="-166688"/>
            <a:r>
              <a:rPr lang="en-US" sz="2400" dirty="0"/>
              <a:t>Help Desk- Weekdays 8am-4pm</a:t>
            </a:r>
          </a:p>
          <a:p>
            <a:pPr marL="1543050" lvl="7" indent="0">
              <a:buNone/>
            </a:pPr>
            <a:r>
              <a:rPr lang="en-US" sz="2400" dirty="0">
                <a:hlinkClick r:id="rId4"/>
              </a:rPr>
              <a:t>grantsgateway@its.ny.gov</a:t>
            </a:r>
            <a:endParaRPr lang="en-US" sz="2400" dirty="0"/>
          </a:p>
          <a:p>
            <a:pPr marL="1543050" lvl="7" indent="0">
              <a:buNone/>
            </a:pPr>
            <a:r>
              <a:rPr lang="en-US" sz="2400" dirty="0"/>
              <a:t>518-474-5595</a:t>
            </a:r>
          </a:p>
          <a:p>
            <a:pPr marL="1188720" lvl="5" indent="0">
              <a:buNone/>
            </a:pPr>
            <a:r>
              <a:rPr lang="en-US" sz="1800" dirty="0"/>
              <a:t>  </a:t>
            </a:r>
          </a:p>
          <a:p>
            <a:pPr marL="1188720" lvl="5" indent="0">
              <a:buNone/>
            </a:pPr>
            <a:r>
              <a:rPr lang="en-US" sz="1800" dirty="0"/>
              <a:t> </a:t>
            </a:r>
          </a:p>
          <a:p>
            <a:pPr lvl="5"/>
            <a:endParaRPr lang="en-US" sz="1800" dirty="0"/>
          </a:p>
          <a:p>
            <a:pPr lvl="5"/>
            <a:endParaRPr lang="en-US" dirty="0"/>
          </a:p>
          <a:p>
            <a:endParaRPr lang="en-US" dirty="0"/>
          </a:p>
          <a:p>
            <a:pPr lvl="1"/>
            <a:endParaRPr lang="en-US" dirty="0"/>
          </a:p>
        </p:txBody>
      </p:sp>
    </p:spTree>
    <p:extLst>
      <p:ext uri="{BB962C8B-B14F-4D97-AF65-F5344CB8AC3E}">
        <p14:creationId xmlns:p14="http://schemas.microsoft.com/office/powerpoint/2010/main" val="1758389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AA88-E422-A7E8-2070-5EFDA5EC6D11}"/>
              </a:ext>
            </a:extLst>
          </p:cNvPr>
          <p:cNvSpPr>
            <a:spLocks noGrp="1"/>
          </p:cNvSpPr>
          <p:nvPr>
            <p:ph type="title"/>
          </p:nvPr>
        </p:nvSpPr>
        <p:spPr/>
        <p:txBody>
          <a:bodyPr/>
          <a:lstStyle/>
          <a:p>
            <a:r>
              <a:rPr lang="en-US" dirty="0"/>
              <a:t>Prequalification Requirement - 3</a:t>
            </a:r>
          </a:p>
        </p:txBody>
      </p:sp>
      <p:sp>
        <p:nvSpPr>
          <p:cNvPr id="3" name="Content Placeholder 2">
            <a:extLst>
              <a:ext uri="{FF2B5EF4-FFF2-40B4-BE49-F238E27FC236}">
                <a16:creationId xmlns:a16="http://schemas.microsoft.com/office/drawing/2014/main" id="{F7C719E6-BFA0-C8C5-C425-1D03D6F36F10}"/>
              </a:ext>
            </a:extLst>
          </p:cNvPr>
          <p:cNvSpPr>
            <a:spLocks noGrp="1"/>
          </p:cNvSpPr>
          <p:nvPr>
            <p:ph idx="1"/>
          </p:nvPr>
        </p:nvSpPr>
        <p:spPr/>
        <p:txBody>
          <a:bodyPr>
            <a:normAutofit fontScale="77500" lnSpcReduction="20000"/>
          </a:bodyPr>
          <a:lstStyle/>
          <a:p>
            <a:r>
              <a:rPr lang="en-US" b="1" i="0" dirty="0">
                <a:solidFill>
                  <a:srgbClr val="212529"/>
                </a:solidFill>
                <a:effectLst/>
                <a:hlinkClick r:id="rId2"/>
              </a:rPr>
              <a:t>Register for the Grants Gateway</a:t>
            </a:r>
            <a:endParaRPr lang="en-US" b="1" i="0" dirty="0">
              <a:solidFill>
                <a:srgbClr val="212529"/>
              </a:solidFill>
              <a:effectLst/>
            </a:endParaRPr>
          </a:p>
          <a:p>
            <a:pPr marL="0" indent="0">
              <a:buNone/>
            </a:pPr>
            <a:endParaRPr lang="en-US" b="0" i="0" dirty="0">
              <a:solidFill>
                <a:srgbClr val="212529"/>
              </a:solidFill>
              <a:effectLst/>
              <a:latin typeface="-apple-system"/>
            </a:endParaRPr>
          </a:p>
          <a:p>
            <a:pPr marL="800100" lvl="1" indent="-342900" algn="l">
              <a:buFont typeface="Courier New" panose="02070309020205020404" pitchFamily="49" charset="0"/>
              <a:buChar char="o"/>
            </a:pPr>
            <a:r>
              <a:rPr lang="en-US" sz="2400" b="0" i="0" dirty="0">
                <a:solidFill>
                  <a:srgbClr val="212529"/>
                </a:solidFill>
                <a:effectLst/>
              </a:rPr>
              <a:t>On the Grants Management Website, download a copy of the </a:t>
            </a:r>
            <a:r>
              <a:rPr lang="en-US" sz="2400" b="0" i="0" u="sng" dirty="0">
                <a:solidFill>
                  <a:srgbClr val="00008B"/>
                </a:solidFill>
                <a:effectLst/>
                <a:hlinkClick r:id="rId3"/>
              </a:rPr>
              <a:t>Registration Form for Administrator</a:t>
            </a:r>
            <a:r>
              <a:rPr lang="en-US" sz="2400" b="0" i="0" dirty="0">
                <a:solidFill>
                  <a:srgbClr val="212529"/>
                </a:solidFill>
                <a:effectLst/>
              </a:rPr>
              <a:t>. </a:t>
            </a:r>
            <a:r>
              <a:rPr lang="en-US" sz="2400" dirty="0">
                <a:solidFill>
                  <a:srgbClr val="212529"/>
                </a:solidFill>
              </a:rPr>
              <a:t> This form will need to be notarized.  Page 2 contains instructions on how to complete &amp; submit.</a:t>
            </a:r>
          </a:p>
          <a:p>
            <a:pPr lvl="1" indent="0" algn="l">
              <a:buNone/>
            </a:pPr>
            <a:endParaRPr lang="en-US" sz="2400" dirty="0">
              <a:solidFill>
                <a:srgbClr val="212529"/>
              </a:solidFill>
            </a:endParaRPr>
          </a:p>
          <a:p>
            <a:pPr marL="800100" lvl="1" indent="-342900" algn="l">
              <a:buFont typeface="Courier New" panose="02070309020205020404" pitchFamily="49" charset="0"/>
              <a:buChar char="o"/>
            </a:pPr>
            <a:r>
              <a:rPr lang="en-US" sz="2400" b="0" i="0" dirty="0">
                <a:solidFill>
                  <a:srgbClr val="212529"/>
                </a:solidFill>
                <a:effectLst/>
              </a:rPr>
              <a:t>If you do not have a SFS Vendor Id yet, be sure to </a:t>
            </a:r>
            <a:r>
              <a:rPr lang="en-US" sz="2400" dirty="0">
                <a:solidFill>
                  <a:srgbClr val="212529"/>
                </a:solidFill>
              </a:rPr>
              <a:t>also submit a </a:t>
            </a:r>
            <a:r>
              <a:rPr lang="en-US" sz="2400" dirty="0">
                <a:solidFill>
                  <a:srgbClr val="212529"/>
                </a:solidFill>
                <a:hlinkClick r:id="rId4"/>
              </a:rPr>
              <a:t>Substitute W-9 </a:t>
            </a:r>
            <a:r>
              <a:rPr lang="en-US" sz="2400" dirty="0">
                <a:solidFill>
                  <a:srgbClr val="212529"/>
                </a:solidFill>
              </a:rPr>
              <a:t>and one will be assigned.</a:t>
            </a:r>
          </a:p>
          <a:p>
            <a:pPr marL="800100" lvl="1" indent="-342900" algn="l">
              <a:buFont typeface="Courier New" panose="02070309020205020404" pitchFamily="49" charset="0"/>
              <a:buChar char="o"/>
            </a:pPr>
            <a:endParaRPr lang="en-US" sz="2400" dirty="0">
              <a:solidFill>
                <a:srgbClr val="212529"/>
              </a:solidFill>
            </a:endParaRPr>
          </a:p>
          <a:p>
            <a:pPr marL="800100" lvl="1" indent="-342900" algn="l">
              <a:buFont typeface="Courier New" panose="02070309020205020404" pitchFamily="49" charset="0"/>
              <a:buChar char="o"/>
            </a:pPr>
            <a:r>
              <a:rPr lang="en-US" sz="2400" b="0" i="0" dirty="0">
                <a:solidFill>
                  <a:srgbClr val="000000"/>
                </a:solidFill>
                <a:effectLst/>
              </a:rPr>
              <a:t>Attach an organizational chart. A </a:t>
            </a:r>
            <a:r>
              <a:rPr lang="en-US" sz="2400" b="0" i="0" dirty="0">
                <a:solidFill>
                  <a:srgbClr val="154973"/>
                </a:solidFill>
                <a:effectLst/>
                <a:hlinkClick r:id="rId5"/>
              </a:rPr>
              <a:t>Sample Organization Chart </a:t>
            </a:r>
            <a:r>
              <a:rPr lang="en-US" sz="2400" b="0" i="0" dirty="0">
                <a:solidFill>
                  <a:srgbClr val="000000"/>
                </a:solidFill>
                <a:effectLst/>
              </a:rPr>
              <a:t>is available for you to view, and an </a:t>
            </a:r>
            <a:r>
              <a:rPr lang="en-US" sz="2400" b="0" i="0" dirty="0">
                <a:solidFill>
                  <a:srgbClr val="004DD1"/>
                </a:solidFill>
                <a:effectLst/>
                <a:hlinkClick r:id="rId6"/>
              </a:rPr>
              <a:t>Organization Chart Template </a:t>
            </a:r>
            <a:r>
              <a:rPr lang="en-US" sz="2400" b="0" i="0" dirty="0">
                <a:solidFill>
                  <a:srgbClr val="000000"/>
                </a:solidFill>
                <a:effectLst/>
              </a:rPr>
              <a:t>is available for you to complete.</a:t>
            </a:r>
          </a:p>
          <a:p>
            <a:pPr lvl="1" indent="0" algn="l">
              <a:buNone/>
            </a:pPr>
            <a:endParaRPr lang="en-US" sz="2400" b="0" i="0" dirty="0">
              <a:solidFill>
                <a:srgbClr val="000000"/>
              </a:solidFill>
              <a:effectLst/>
            </a:endParaRPr>
          </a:p>
          <a:p>
            <a:pPr marL="800100" lvl="1" indent="-342900" algn="l">
              <a:buFont typeface="Courier New" panose="02070309020205020404" pitchFamily="49" charset="0"/>
              <a:buChar char="o"/>
            </a:pPr>
            <a:r>
              <a:rPr lang="en-US" sz="2400" dirty="0">
                <a:solidFill>
                  <a:srgbClr val="000000"/>
                </a:solidFill>
              </a:rPr>
              <a:t>Completed forms are sent to grantsreform@its.ny.gov</a:t>
            </a:r>
            <a:endParaRPr lang="en-US" sz="2400" dirty="0">
              <a:solidFill>
                <a:srgbClr val="212529"/>
              </a:solidFill>
            </a:endParaRPr>
          </a:p>
          <a:p>
            <a:pPr lvl="1" indent="0" algn="l">
              <a:buNone/>
            </a:pPr>
            <a:endParaRPr lang="en-US" dirty="0">
              <a:solidFill>
                <a:srgbClr val="212529"/>
              </a:solidFill>
              <a:latin typeface="-apple-system"/>
            </a:endParaRPr>
          </a:p>
          <a:p>
            <a:pPr marL="0" indent="0">
              <a:buNone/>
            </a:pPr>
            <a:br>
              <a:rPr lang="en-US" dirty="0"/>
            </a:br>
            <a:endParaRPr lang="en-US" sz="2200" dirty="0"/>
          </a:p>
        </p:txBody>
      </p:sp>
    </p:spTree>
    <p:extLst>
      <p:ext uri="{BB962C8B-B14F-4D97-AF65-F5344CB8AC3E}">
        <p14:creationId xmlns:p14="http://schemas.microsoft.com/office/powerpoint/2010/main" val="2589269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4218-5477-CB64-D403-295C43751450}"/>
              </a:ext>
            </a:extLst>
          </p:cNvPr>
          <p:cNvSpPr>
            <a:spLocks noGrp="1"/>
          </p:cNvSpPr>
          <p:nvPr>
            <p:ph type="title"/>
          </p:nvPr>
        </p:nvSpPr>
        <p:spPr/>
        <p:txBody>
          <a:bodyPr/>
          <a:lstStyle/>
          <a:p>
            <a:r>
              <a:rPr lang="en-US" dirty="0"/>
              <a:t>Prequalification Requirement - 4</a:t>
            </a:r>
          </a:p>
        </p:txBody>
      </p:sp>
      <p:sp>
        <p:nvSpPr>
          <p:cNvPr id="3" name="Content Placeholder 2">
            <a:extLst>
              <a:ext uri="{FF2B5EF4-FFF2-40B4-BE49-F238E27FC236}">
                <a16:creationId xmlns:a16="http://schemas.microsoft.com/office/drawing/2014/main" id="{50A158E0-96D0-0ECD-161C-6A24482E95BE}"/>
              </a:ext>
            </a:extLst>
          </p:cNvPr>
          <p:cNvSpPr>
            <a:spLocks noGrp="1"/>
          </p:cNvSpPr>
          <p:nvPr>
            <p:ph idx="1"/>
          </p:nvPr>
        </p:nvSpPr>
        <p:spPr/>
        <p:txBody>
          <a:bodyPr>
            <a:normAutofit/>
          </a:bodyPr>
          <a:lstStyle/>
          <a:p>
            <a:pPr marL="0" indent="0">
              <a:buNone/>
            </a:pPr>
            <a:r>
              <a:rPr lang="en-US" sz="2000" b="1" i="0" dirty="0">
                <a:solidFill>
                  <a:srgbClr val="154973"/>
                </a:solidFill>
                <a:effectLst/>
              </a:rPr>
              <a:t>Complete the Prequalification Application</a:t>
            </a:r>
          </a:p>
          <a:p>
            <a:r>
              <a:rPr lang="en-US" sz="1900" b="0" i="0" dirty="0">
                <a:solidFill>
                  <a:srgbClr val="000000"/>
                </a:solidFill>
                <a:effectLst/>
              </a:rPr>
              <a:t>Login to the </a:t>
            </a:r>
            <a:r>
              <a:rPr lang="en-US" sz="1900" b="0" i="0" dirty="0">
                <a:solidFill>
                  <a:srgbClr val="004DD1"/>
                </a:solidFill>
                <a:effectLst/>
                <a:hlinkClick r:id="rId2"/>
              </a:rPr>
              <a:t>Grants Gateway</a:t>
            </a:r>
            <a:r>
              <a:rPr lang="en-US" sz="1900" b="0" i="0" dirty="0">
                <a:solidFill>
                  <a:srgbClr val="000000"/>
                </a:solidFill>
                <a:effectLst/>
              </a:rPr>
              <a:t>. </a:t>
            </a:r>
          </a:p>
          <a:p>
            <a:pPr marL="800100" lvl="1" indent="-342900">
              <a:buFont typeface="Courier New" panose="02070309020205020404" pitchFamily="49" charset="0"/>
              <a:buChar char="o"/>
            </a:pPr>
            <a:r>
              <a:rPr lang="en-US" sz="1700" b="0" i="0" dirty="0">
                <a:solidFill>
                  <a:srgbClr val="000000"/>
                </a:solidFill>
                <a:effectLst/>
              </a:rPr>
              <a:t>Users logging in for the first time must update their password.</a:t>
            </a:r>
          </a:p>
          <a:p>
            <a:pPr lvl="1" indent="0">
              <a:buNone/>
            </a:pPr>
            <a:endParaRPr lang="en-US" sz="1700" b="0" i="0" dirty="0">
              <a:solidFill>
                <a:srgbClr val="000000"/>
              </a:solidFill>
              <a:effectLst/>
            </a:endParaRPr>
          </a:p>
          <a:p>
            <a:pPr algn="l"/>
            <a:r>
              <a:rPr lang="en-US" sz="1900" b="0" i="0" dirty="0">
                <a:solidFill>
                  <a:srgbClr val="000000"/>
                </a:solidFill>
                <a:effectLst/>
              </a:rPr>
              <a:t>Click the </a:t>
            </a:r>
            <a:r>
              <a:rPr lang="en-US" sz="1900" b="1" i="0" dirty="0">
                <a:solidFill>
                  <a:srgbClr val="000000"/>
                </a:solidFill>
                <a:effectLst/>
              </a:rPr>
              <a:t>Organization(s)</a:t>
            </a:r>
            <a:r>
              <a:rPr lang="en-US" sz="1900" b="0" i="0" dirty="0">
                <a:solidFill>
                  <a:srgbClr val="000000"/>
                </a:solidFill>
                <a:effectLst/>
              </a:rPr>
              <a:t> link at the top of the page.</a:t>
            </a:r>
          </a:p>
          <a:p>
            <a:pPr marL="800100" lvl="1" indent="-342900" algn="l">
              <a:buFont typeface="Courier New" panose="02070309020205020404" pitchFamily="49" charset="0"/>
              <a:buChar char="o"/>
            </a:pPr>
            <a:r>
              <a:rPr lang="en-US" sz="1700" b="0" i="0" dirty="0">
                <a:solidFill>
                  <a:srgbClr val="000000"/>
                </a:solidFill>
                <a:effectLst/>
              </a:rPr>
              <a:t>Complete all required fields.- Once saved the Document Vault link will appear near the top of the page.</a:t>
            </a:r>
          </a:p>
          <a:p>
            <a:pPr lvl="1" indent="0" algn="l">
              <a:buNone/>
            </a:pPr>
            <a:endParaRPr lang="en-US" sz="1700" b="0" i="0" dirty="0">
              <a:solidFill>
                <a:srgbClr val="000000"/>
              </a:solidFill>
              <a:effectLst/>
            </a:endParaRPr>
          </a:p>
          <a:p>
            <a:r>
              <a:rPr lang="en-US" sz="1800" b="0" i="0" dirty="0">
                <a:solidFill>
                  <a:srgbClr val="000000"/>
                </a:solidFill>
                <a:effectLst/>
              </a:rPr>
              <a:t>Click the </a:t>
            </a:r>
            <a:r>
              <a:rPr lang="en-US" sz="1800" b="1" i="0" dirty="0">
                <a:solidFill>
                  <a:srgbClr val="000000"/>
                </a:solidFill>
                <a:effectLst/>
              </a:rPr>
              <a:t>Document Vault</a:t>
            </a:r>
            <a:r>
              <a:rPr lang="en-US" sz="1800" b="0" i="0" dirty="0">
                <a:solidFill>
                  <a:srgbClr val="000000"/>
                </a:solidFill>
                <a:effectLst/>
              </a:rPr>
              <a:t> link.</a:t>
            </a:r>
          </a:p>
          <a:p>
            <a:pPr marL="800100" lvl="1" indent="-342900" algn="l">
              <a:buFont typeface="Courier New" panose="02070309020205020404" pitchFamily="49" charset="0"/>
              <a:buChar char="o"/>
            </a:pPr>
            <a:r>
              <a:rPr lang="en-US" sz="1700" b="0" i="0" dirty="0">
                <a:solidFill>
                  <a:srgbClr val="000000"/>
                </a:solidFill>
                <a:effectLst/>
              </a:rPr>
              <a:t>Complete the Prequalification application by updating all required forms and uploading all required documents. (Overview of required </a:t>
            </a:r>
            <a:r>
              <a:rPr lang="en-US" sz="1700" b="0" i="0" dirty="0">
                <a:solidFill>
                  <a:srgbClr val="000000"/>
                </a:solidFill>
                <a:effectLst/>
                <a:hlinkClick r:id="rId3"/>
              </a:rPr>
              <a:t>documents</a:t>
            </a:r>
            <a:r>
              <a:rPr lang="en-US" sz="1700" b="0" i="0" dirty="0">
                <a:solidFill>
                  <a:srgbClr val="000000"/>
                </a:solidFill>
                <a:effectLst/>
              </a:rPr>
              <a:t>)</a:t>
            </a:r>
          </a:p>
          <a:p>
            <a:pPr marL="800100" lvl="1" indent="-342900" algn="l">
              <a:buFont typeface="Courier New" panose="02070309020205020404" pitchFamily="49" charset="0"/>
              <a:buChar char="o"/>
            </a:pPr>
            <a:r>
              <a:rPr lang="en-US" sz="1700" b="0" i="0" dirty="0">
                <a:solidFill>
                  <a:srgbClr val="000000"/>
                </a:solidFill>
                <a:effectLst/>
              </a:rPr>
              <a:t>Upload optional documents as you see fit. </a:t>
            </a:r>
          </a:p>
          <a:p>
            <a:pPr marL="800100" lvl="1" indent="-342900" algn="l">
              <a:buFont typeface="Courier New" panose="02070309020205020404" pitchFamily="49" charset="0"/>
              <a:buChar char="o"/>
            </a:pPr>
            <a:r>
              <a:rPr lang="en-US" sz="1700" b="0" i="0" dirty="0">
                <a:solidFill>
                  <a:srgbClr val="000000"/>
                </a:solidFill>
                <a:effectLst/>
              </a:rPr>
              <a:t>Review your work</a:t>
            </a:r>
          </a:p>
          <a:p>
            <a:pPr marL="0" indent="0">
              <a:buNone/>
            </a:pPr>
            <a:endParaRPr lang="en-US" sz="2000" b="1" i="0" dirty="0">
              <a:solidFill>
                <a:srgbClr val="154973"/>
              </a:solidFill>
              <a:effectLst/>
            </a:endParaRPr>
          </a:p>
          <a:p>
            <a:pPr marL="0" indent="0">
              <a:buNone/>
            </a:pPr>
            <a:endParaRPr lang="en-US" sz="2000" dirty="0"/>
          </a:p>
        </p:txBody>
      </p:sp>
    </p:spTree>
    <p:extLst>
      <p:ext uri="{BB962C8B-B14F-4D97-AF65-F5344CB8AC3E}">
        <p14:creationId xmlns:p14="http://schemas.microsoft.com/office/powerpoint/2010/main" val="4292611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D832-7385-61A4-1AB9-17B346A602B3}"/>
              </a:ext>
            </a:extLst>
          </p:cNvPr>
          <p:cNvSpPr>
            <a:spLocks noGrp="1"/>
          </p:cNvSpPr>
          <p:nvPr>
            <p:ph type="title"/>
          </p:nvPr>
        </p:nvSpPr>
        <p:spPr/>
        <p:txBody>
          <a:bodyPr/>
          <a:lstStyle/>
          <a:p>
            <a:r>
              <a:rPr lang="en-US" dirty="0"/>
              <a:t>Prequalification Requirement - 5</a:t>
            </a:r>
          </a:p>
        </p:txBody>
      </p:sp>
      <p:sp>
        <p:nvSpPr>
          <p:cNvPr id="3" name="Content Placeholder 2">
            <a:extLst>
              <a:ext uri="{FF2B5EF4-FFF2-40B4-BE49-F238E27FC236}">
                <a16:creationId xmlns:a16="http://schemas.microsoft.com/office/drawing/2014/main" id="{2E39BE15-4268-E082-9682-09CF685CA26B}"/>
              </a:ext>
            </a:extLst>
          </p:cNvPr>
          <p:cNvSpPr>
            <a:spLocks noGrp="1"/>
          </p:cNvSpPr>
          <p:nvPr>
            <p:ph idx="1"/>
          </p:nvPr>
        </p:nvSpPr>
        <p:spPr/>
        <p:txBody>
          <a:bodyPr>
            <a:normAutofit/>
          </a:bodyPr>
          <a:lstStyle/>
          <a:p>
            <a:pPr algn="l"/>
            <a:r>
              <a:rPr lang="en-US" sz="2000" b="1" i="0" dirty="0">
                <a:solidFill>
                  <a:srgbClr val="154973"/>
                </a:solidFill>
                <a:effectLst/>
              </a:rPr>
              <a:t>Submit the Document Vault</a:t>
            </a:r>
          </a:p>
          <a:p>
            <a:pPr lvl="1">
              <a:buFont typeface="Courier New" panose="02070309020205020404" pitchFamily="49" charset="0"/>
              <a:buChar char="o"/>
            </a:pPr>
            <a:r>
              <a:rPr lang="en-US" sz="1800" b="0" i="0" dirty="0">
                <a:solidFill>
                  <a:srgbClr val="000000"/>
                </a:solidFill>
                <a:effectLst/>
              </a:rPr>
              <a:t>Click the </a:t>
            </a:r>
            <a:r>
              <a:rPr lang="en-US" sz="1800" b="1" i="0" dirty="0">
                <a:solidFill>
                  <a:srgbClr val="000000"/>
                </a:solidFill>
                <a:effectLst/>
              </a:rPr>
              <a:t>Submit Document Vault</a:t>
            </a:r>
            <a:r>
              <a:rPr lang="en-US" sz="1800" b="0" i="0" dirty="0">
                <a:solidFill>
                  <a:srgbClr val="000000"/>
                </a:solidFill>
                <a:effectLst/>
              </a:rPr>
              <a:t> link. Users will receive a system generated email confirming their vault has been submitted.</a:t>
            </a:r>
          </a:p>
          <a:p>
            <a:pPr marL="274320" lvl="1" indent="0">
              <a:buNone/>
            </a:pPr>
            <a:endParaRPr lang="en-US" sz="1800" b="0" i="0" dirty="0">
              <a:solidFill>
                <a:srgbClr val="000000"/>
              </a:solidFill>
              <a:effectLst/>
            </a:endParaRPr>
          </a:p>
          <a:p>
            <a:pPr lvl="1">
              <a:buFont typeface="Courier New" panose="02070309020205020404" pitchFamily="49" charset="0"/>
              <a:buChar char="o"/>
            </a:pPr>
            <a:r>
              <a:rPr lang="en-US" sz="1800" b="0" i="0" dirty="0">
                <a:solidFill>
                  <a:srgbClr val="000000"/>
                </a:solidFill>
                <a:effectLst/>
              </a:rPr>
              <a:t>If the State reviewer, a.k.a. Prequalification Specialist, has questions or requires additional information, users will receive a system generated email instructing they to login to the Gateway and take necessary action.</a:t>
            </a:r>
          </a:p>
          <a:p>
            <a:pPr marL="274320" lvl="1" indent="0">
              <a:buNone/>
            </a:pPr>
            <a:endParaRPr lang="en-US" sz="1800" b="0" i="0" dirty="0">
              <a:solidFill>
                <a:srgbClr val="000000"/>
              </a:solidFill>
              <a:effectLst/>
            </a:endParaRPr>
          </a:p>
          <a:p>
            <a:pPr lvl="1">
              <a:buFont typeface="Courier New" panose="02070309020205020404" pitchFamily="49" charset="0"/>
              <a:buChar char="o"/>
            </a:pPr>
            <a:r>
              <a:rPr lang="en-US" sz="1800" b="0" i="0" dirty="0">
                <a:solidFill>
                  <a:srgbClr val="000000"/>
                </a:solidFill>
                <a:effectLst/>
              </a:rPr>
              <a:t>Once an organization's Prequalification application has been approved, the user will receive a system generated email that they have successfully been Prequalified to do business with New York State. Their Document Vault will be placed in the status of “Document Vault Prequalified.”</a:t>
            </a:r>
          </a:p>
          <a:p>
            <a:pPr lvl="1">
              <a:buFont typeface="Courier New" panose="02070309020205020404" pitchFamily="49" charset="0"/>
              <a:buChar char="o"/>
            </a:pPr>
            <a:endParaRPr lang="en-US" sz="1800" b="0" i="0" dirty="0">
              <a:solidFill>
                <a:srgbClr val="000000"/>
              </a:solidFill>
              <a:effectLst/>
            </a:endParaRPr>
          </a:p>
          <a:p>
            <a:pPr lvl="1">
              <a:buFont typeface="Courier New" panose="02070309020205020404" pitchFamily="49" charset="0"/>
              <a:buChar char="o"/>
            </a:pPr>
            <a:r>
              <a:rPr lang="en-US" sz="1800" dirty="0">
                <a:solidFill>
                  <a:srgbClr val="000000"/>
                </a:solidFill>
              </a:rPr>
              <a:t>Questions about prequalification process can be sent to </a:t>
            </a:r>
            <a:r>
              <a:rPr lang="en-US" sz="1800" dirty="0">
                <a:solidFill>
                  <a:srgbClr val="000000"/>
                </a:solidFill>
                <a:hlinkClick r:id="rId2"/>
              </a:rPr>
              <a:t>prequal@nysed.gov</a:t>
            </a:r>
            <a:endParaRPr lang="en-US" sz="1800" dirty="0">
              <a:solidFill>
                <a:srgbClr val="000000"/>
              </a:solidFill>
            </a:endParaRPr>
          </a:p>
          <a:p>
            <a:pPr lvl="1">
              <a:buFont typeface="Courier New" panose="02070309020205020404" pitchFamily="49" charset="0"/>
              <a:buChar char="o"/>
            </a:pPr>
            <a:endParaRPr lang="en-US" sz="1800" b="0" i="0" dirty="0">
              <a:solidFill>
                <a:srgbClr val="000000"/>
              </a:solidFill>
              <a:effectLst/>
            </a:endParaRPr>
          </a:p>
          <a:p>
            <a:pPr lvl="1">
              <a:buFont typeface="Courier New" panose="02070309020205020404" pitchFamily="49" charset="0"/>
              <a:buChar char="o"/>
            </a:pPr>
            <a:endParaRPr lang="en-US" sz="1800" b="0" i="0" dirty="0">
              <a:solidFill>
                <a:srgbClr val="000000"/>
              </a:solidFill>
              <a:effectLst/>
            </a:endParaRPr>
          </a:p>
          <a:p>
            <a:endParaRPr lang="en-US" dirty="0"/>
          </a:p>
        </p:txBody>
      </p:sp>
    </p:spTree>
    <p:extLst>
      <p:ext uri="{BB962C8B-B14F-4D97-AF65-F5344CB8AC3E}">
        <p14:creationId xmlns:p14="http://schemas.microsoft.com/office/powerpoint/2010/main" val="3162471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br>
              <a:rPr lang="en-US" dirty="0"/>
            </a:br>
            <a:r>
              <a:rPr lang="en-US" dirty="0"/>
              <a:t>https://eservices.nysed.gov/LDGrants</a:t>
            </a:r>
            <a:br>
              <a:rPr lang="en-US" dirty="0"/>
            </a:br>
            <a:endParaRPr lang="en-US" dirty="0"/>
          </a:p>
        </p:txBody>
      </p:sp>
      <p:pic>
        <p:nvPicPr>
          <p:cNvPr id="4" name="Content Placeholder 3" descr="screenshot of login page" title="Login P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914400"/>
            <a:ext cx="8839200" cy="5943600"/>
          </a:xfrm>
        </p:spPr>
      </p:pic>
      <p:sp>
        <p:nvSpPr>
          <p:cNvPr id="5" name="TextBox 4"/>
          <p:cNvSpPr txBox="1"/>
          <p:nvPr/>
        </p:nvSpPr>
        <p:spPr>
          <a:xfrm>
            <a:off x="1447800" y="3276600"/>
            <a:ext cx="1371600" cy="1077218"/>
          </a:xfrm>
          <a:prstGeom prst="rect">
            <a:avLst/>
          </a:prstGeom>
          <a:noFill/>
        </p:spPr>
        <p:txBody>
          <a:bodyPr wrap="square" rtlCol="0">
            <a:spAutoFit/>
          </a:bodyPr>
          <a:lstStyle/>
          <a:p>
            <a:r>
              <a:rPr lang="en-US" sz="3200" dirty="0">
                <a:solidFill>
                  <a:srgbClr val="FF0000"/>
                </a:solidFill>
              </a:rPr>
              <a:t>Login Page</a:t>
            </a:r>
          </a:p>
        </p:txBody>
      </p:sp>
    </p:spTree>
    <p:extLst>
      <p:ext uri="{BB962C8B-B14F-4D97-AF65-F5344CB8AC3E}">
        <p14:creationId xmlns:p14="http://schemas.microsoft.com/office/powerpoint/2010/main" val="1585934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685800" y="285750"/>
            <a:ext cx="7772400" cy="1143000"/>
          </a:xfrm>
        </p:spPr>
        <p:txBody>
          <a:bodyPr/>
          <a:lstStyle/>
          <a:p>
            <a:r>
              <a:rPr lang="en-US" altLang="en-US" b="1" dirty="0"/>
              <a:t>Choose a Grant Program</a:t>
            </a:r>
          </a:p>
        </p:txBody>
      </p:sp>
      <p:pic>
        <p:nvPicPr>
          <p:cNvPr id="28675" name="Picture 6" descr="screenshot of application page" title="Application P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09638" y="1390650"/>
            <a:ext cx="7277100" cy="523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Oval 7" descr="circle around application link&#10;" title="conservation/preservation discretionary application link"/>
          <p:cNvSpPr>
            <a:spLocks noChangeArrowheads="1"/>
          </p:cNvSpPr>
          <p:nvPr/>
        </p:nvSpPr>
        <p:spPr bwMode="auto">
          <a:xfrm>
            <a:off x="3581400" y="3657600"/>
            <a:ext cx="3219450" cy="762000"/>
          </a:xfrm>
          <a:prstGeom prst="ellipse">
            <a:avLst/>
          </a:prstGeom>
          <a:noFill/>
          <a:ln w="38100">
            <a:solidFill>
              <a:srgbClr val="6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Tree>
    <p:extLst>
      <p:ext uri="{BB962C8B-B14F-4D97-AF65-F5344CB8AC3E}">
        <p14:creationId xmlns:p14="http://schemas.microsoft.com/office/powerpoint/2010/main" val="1346567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normAutofit/>
          </a:bodyPr>
          <a:lstStyle/>
          <a:p>
            <a:r>
              <a:rPr lang="en-US" sz="3600" dirty="0"/>
              <a:t>Application Home Page</a:t>
            </a:r>
          </a:p>
        </p:txBody>
      </p:sp>
      <p:pic>
        <p:nvPicPr>
          <p:cNvPr id="29698" name="Picture 5" descr="dhom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628" y="762000"/>
            <a:ext cx="91440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58" name="AutoShape 6"/>
          <p:cNvSpPr>
            <a:spLocks noChangeArrowheads="1"/>
          </p:cNvSpPr>
          <p:nvPr/>
        </p:nvSpPr>
        <p:spPr bwMode="auto">
          <a:xfrm>
            <a:off x="1470791" y="5410200"/>
            <a:ext cx="3829050" cy="819150"/>
          </a:xfrm>
          <a:prstGeom prst="wedgeRoundRectCallout">
            <a:avLst>
              <a:gd name="adj1" fmla="val -43201"/>
              <a:gd name="adj2" fmla="val -80120"/>
              <a:gd name="adj3" fmla="val 16667"/>
            </a:avLst>
          </a:prstGeom>
          <a:noFill/>
          <a:ln w="9525">
            <a:solidFill>
              <a:srgbClr val="6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solidFill>
                  <a:srgbClr val="600000"/>
                </a:solidFill>
              </a:rPr>
              <a:t>Links to cooperating applications</a:t>
            </a:r>
          </a:p>
        </p:txBody>
      </p:sp>
      <p:sp>
        <p:nvSpPr>
          <p:cNvPr id="125959" name="AutoShape 7"/>
          <p:cNvSpPr>
            <a:spLocks noChangeArrowheads="1"/>
          </p:cNvSpPr>
          <p:nvPr/>
        </p:nvSpPr>
        <p:spPr bwMode="auto">
          <a:xfrm>
            <a:off x="5320862" y="2895600"/>
            <a:ext cx="3505200" cy="762000"/>
          </a:xfrm>
          <a:prstGeom prst="wedgeRoundRectCallout">
            <a:avLst>
              <a:gd name="adj1" fmla="val -58718"/>
              <a:gd name="adj2" fmla="val 30000"/>
              <a:gd name="adj3" fmla="val 16667"/>
            </a:avLst>
          </a:prstGeom>
          <a:noFill/>
          <a:ln w="9525">
            <a:solidFill>
              <a:srgbClr val="6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solidFill>
                  <a:srgbClr val="600000"/>
                </a:solidFill>
              </a:rPr>
              <a:t>Link to Create new application</a:t>
            </a:r>
          </a:p>
        </p:txBody>
      </p:sp>
      <p:sp>
        <p:nvSpPr>
          <p:cNvPr id="29701" name="AutoShape 8"/>
          <p:cNvSpPr>
            <a:spLocks noChangeArrowheads="1"/>
          </p:cNvSpPr>
          <p:nvPr/>
        </p:nvSpPr>
        <p:spPr bwMode="auto">
          <a:xfrm>
            <a:off x="1295400" y="2590800"/>
            <a:ext cx="1771650" cy="476250"/>
          </a:xfrm>
          <a:prstGeom prst="wedgeRoundRectCallout">
            <a:avLst>
              <a:gd name="adj1" fmla="val -36675"/>
              <a:gd name="adj2" fmla="val 88781"/>
              <a:gd name="adj3" fmla="val 16667"/>
            </a:avLst>
          </a:prstGeom>
          <a:noFill/>
          <a:ln w="9525">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solidFill>
                  <a:srgbClr val="990000"/>
                </a:solidFill>
              </a:rPr>
              <a:t>Guidelines</a:t>
            </a:r>
          </a:p>
        </p:txBody>
      </p:sp>
    </p:spTree>
    <p:extLst>
      <p:ext uri="{BB962C8B-B14F-4D97-AF65-F5344CB8AC3E}">
        <p14:creationId xmlns:p14="http://schemas.microsoft.com/office/powerpoint/2010/main" val="347269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5958"/>
                                        </p:tgtEl>
                                        <p:attrNameLst>
                                          <p:attrName>style.visibility</p:attrName>
                                        </p:attrNameLst>
                                      </p:cBhvr>
                                      <p:to>
                                        <p:strVal val="visible"/>
                                      </p:to>
                                    </p:set>
                                    <p:anim calcmode="lin" valueType="num">
                                      <p:cBhvr>
                                        <p:cTn id="7" dur="500" fill="hold"/>
                                        <p:tgtEl>
                                          <p:spTgt spid="125958"/>
                                        </p:tgtEl>
                                        <p:attrNameLst>
                                          <p:attrName>ppt_w</p:attrName>
                                        </p:attrNameLst>
                                      </p:cBhvr>
                                      <p:tavLst>
                                        <p:tav tm="0">
                                          <p:val>
                                            <p:fltVal val="0"/>
                                          </p:val>
                                        </p:tav>
                                        <p:tav tm="100000">
                                          <p:val>
                                            <p:strVal val="#ppt_w"/>
                                          </p:val>
                                        </p:tav>
                                      </p:tavLst>
                                    </p:anim>
                                    <p:anim calcmode="lin" valueType="num">
                                      <p:cBhvr>
                                        <p:cTn id="8" dur="500" fill="hold"/>
                                        <p:tgtEl>
                                          <p:spTgt spid="125958"/>
                                        </p:tgtEl>
                                        <p:attrNameLst>
                                          <p:attrName>ppt_h</p:attrName>
                                        </p:attrNameLst>
                                      </p:cBhvr>
                                      <p:tavLst>
                                        <p:tav tm="0">
                                          <p:val>
                                            <p:fltVal val="0"/>
                                          </p:val>
                                        </p:tav>
                                        <p:tav tm="100000">
                                          <p:val>
                                            <p:strVal val="#ppt_h"/>
                                          </p:val>
                                        </p:tav>
                                      </p:tavLst>
                                    </p:anim>
                                    <p:animEffect transition="in" filter="fade">
                                      <p:cBhvr>
                                        <p:cTn id="9" dur="500"/>
                                        <p:tgtEl>
                                          <p:spTgt spid="1259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5959"/>
                                        </p:tgtEl>
                                        <p:attrNameLst>
                                          <p:attrName>style.visibility</p:attrName>
                                        </p:attrNameLst>
                                      </p:cBhvr>
                                      <p:to>
                                        <p:strVal val="visible"/>
                                      </p:to>
                                    </p:set>
                                    <p:anim calcmode="lin" valueType="num">
                                      <p:cBhvr>
                                        <p:cTn id="14" dur="500" fill="hold"/>
                                        <p:tgtEl>
                                          <p:spTgt spid="125959"/>
                                        </p:tgtEl>
                                        <p:attrNameLst>
                                          <p:attrName>ppt_w</p:attrName>
                                        </p:attrNameLst>
                                      </p:cBhvr>
                                      <p:tavLst>
                                        <p:tav tm="0">
                                          <p:val>
                                            <p:fltVal val="0"/>
                                          </p:val>
                                        </p:tav>
                                        <p:tav tm="100000">
                                          <p:val>
                                            <p:strVal val="#ppt_w"/>
                                          </p:val>
                                        </p:tav>
                                      </p:tavLst>
                                    </p:anim>
                                    <p:anim calcmode="lin" valueType="num">
                                      <p:cBhvr>
                                        <p:cTn id="15" dur="500" fill="hold"/>
                                        <p:tgtEl>
                                          <p:spTgt spid="125959"/>
                                        </p:tgtEl>
                                        <p:attrNameLst>
                                          <p:attrName>ppt_h</p:attrName>
                                        </p:attrNameLst>
                                      </p:cBhvr>
                                      <p:tavLst>
                                        <p:tav tm="0">
                                          <p:val>
                                            <p:fltVal val="0"/>
                                          </p:val>
                                        </p:tav>
                                        <p:tav tm="100000">
                                          <p:val>
                                            <p:strVal val="#ppt_h"/>
                                          </p:val>
                                        </p:tav>
                                      </p:tavLst>
                                    </p:anim>
                                    <p:animEffect transition="in" filter="fade">
                                      <p:cBhvr>
                                        <p:cTn id="16" dur="500"/>
                                        <p:tgtEl>
                                          <p:spTgt spid="125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animBg="1"/>
      <p:bldP spid="1259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the Online Application</a:t>
            </a:r>
          </a:p>
        </p:txBody>
      </p:sp>
      <p:pic>
        <p:nvPicPr>
          <p:cNvPr id="4" name="Content Placeholder 3" descr="screenshot of application dropdown menus" title="Dropdown menus for applic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47800"/>
            <a:ext cx="8763000" cy="5257799"/>
          </a:xfrm>
        </p:spPr>
      </p:pic>
    </p:spTree>
    <p:extLst>
      <p:ext uri="{BB962C8B-B14F-4D97-AF65-F5344CB8AC3E}">
        <p14:creationId xmlns:p14="http://schemas.microsoft.com/office/powerpoint/2010/main" val="298423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pPr algn="ctr"/>
            <a:br>
              <a:rPr lang="en-US" altLang="en-US" sz="4900" b="1" dirty="0">
                <a:latin typeface="Book Antiqua" pitchFamily="18" charset="0"/>
              </a:rPr>
            </a:br>
            <a:r>
              <a:rPr lang="en-US" altLang="en-US" sz="4900" b="1" dirty="0">
                <a:effectLst>
                  <a:outerShdw blurRad="38100" dist="38100" dir="2700000" algn="tl">
                    <a:srgbClr val="000000">
                      <a:alpha val="43137"/>
                    </a:srgbClr>
                  </a:outerShdw>
                </a:effectLst>
                <a:latin typeface="Book Antiqua" pitchFamily="18" charset="0"/>
              </a:rPr>
              <a:t>ELIGIBILITY</a:t>
            </a:r>
            <a:br>
              <a:rPr lang="en-US" altLang="en-US" b="1" dirty="0">
                <a:latin typeface="Book Antiqua" pitchFamily="18" charset="0"/>
              </a:rPr>
            </a:br>
            <a:endParaRPr lang="en-US" dirty="0"/>
          </a:p>
        </p:txBody>
      </p:sp>
      <p:sp>
        <p:nvSpPr>
          <p:cNvPr id="3" name="Content Placeholder 2"/>
          <p:cNvSpPr>
            <a:spLocks noGrp="1"/>
          </p:cNvSpPr>
          <p:nvPr>
            <p:ph idx="1"/>
          </p:nvPr>
        </p:nvSpPr>
        <p:spPr/>
        <p:txBody>
          <a:bodyPr/>
          <a:lstStyle/>
          <a:p>
            <a:pPr marL="0" indent="0">
              <a:buNone/>
            </a:pPr>
            <a:r>
              <a:rPr lang="en-US" altLang="en-US" b="1" dirty="0">
                <a:solidFill>
                  <a:schemeClr val="tx2"/>
                </a:solidFill>
                <a:latin typeface="Book Antiqua" pitchFamily="18" charset="0"/>
              </a:rPr>
              <a:t>Eligible agencies include those that have been:</a:t>
            </a:r>
            <a:endParaRPr lang="en-US" altLang="en-US" sz="2000" b="1" dirty="0">
              <a:solidFill>
                <a:schemeClr val="tx2"/>
              </a:solidFill>
              <a:latin typeface="Book Antiqua" pitchFamily="18" charset="0"/>
            </a:endParaRPr>
          </a:p>
          <a:p>
            <a:pPr>
              <a:spcBef>
                <a:spcPct val="60000"/>
              </a:spcBef>
              <a:buClr>
                <a:srgbClr val="FF0000"/>
              </a:buClr>
              <a:buFont typeface="Monotype Sorts" pitchFamily="2" charset="2"/>
              <a:buChar char="4"/>
            </a:pPr>
            <a:r>
              <a:rPr lang="en-US" altLang="en-US" b="1" dirty="0"/>
              <a:t>chartered by the Board of Regents of the State of </a:t>
            </a:r>
            <a:br>
              <a:rPr lang="en-US" altLang="en-US" b="1" dirty="0"/>
            </a:br>
            <a:r>
              <a:rPr lang="en-US" altLang="en-US" b="1" dirty="0"/>
              <a:t>  New York; OR</a:t>
            </a:r>
          </a:p>
          <a:p>
            <a:pPr>
              <a:spcBef>
                <a:spcPct val="30000"/>
              </a:spcBef>
              <a:buClr>
                <a:srgbClr val="FF0000"/>
              </a:buClr>
              <a:buFont typeface="Monotype Sorts" pitchFamily="2" charset="2"/>
              <a:buChar char="4"/>
            </a:pPr>
            <a:r>
              <a:rPr lang="en-US" altLang="en-US" b="1" dirty="0"/>
              <a:t> accepted by the Board of Regents for filing under </a:t>
            </a:r>
            <a:br>
              <a:rPr lang="en-US" altLang="en-US" b="1" dirty="0"/>
            </a:br>
            <a:r>
              <a:rPr lang="en-US" altLang="en-US" b="1" dirty="0"/>
              <a:t>  not-for-profit sections (section 216) of the Education</a:t>
            </a:r>
            <a:br>
              <a:rPr lang="en-US" altLang="en-US" b="1" dirty="0"/>
            </a:br>
            <a:r>
              <a:rPr lang="en-US" altLang="en-US" b="1" dirty="0"/>
              <a:t>  Law; OR</a:t>
            </a:r>
          </a:p>
          <a:p>
            <a:pPr>
              <a:spcBef>
                <a:spcPct val="30000"/>
              </a:spcBef>
              <a:buClr>
                <a:srgbClr val="FF0000"/>
              </a:buClr>
              <a:buFont typeface="Monotype Sorts" pitchFamily="2" charset="2"/>
              <a:buChar char="4"/>
            </a:pPr>
            <a:r>
              <a:rPr lang="en-US" altLang="en-US" b="1" dirty="0"/>
              <a:t> registered with the office of Charities of the New </a:t>
            </a:r>
            <a:br>
              <a:rPr lang="en-US" altLang="en-US" b="1" dirty="0"/>
            </a:br>
            <a:r>
              <a:rPr lang="en-US" altLang="en-US" b="1" dirty="0"/>
              <a:t>  York State Department of State; OR</a:t>
            </a:r>
          </a:p>
          <a:p>
            <a:pPr>
              <a:spcBef>
                <a:spcPct val="30000"/>
              </a:spcBef>
              <a:buClr>
                <a:srgbClr val="FF0000"/>
              </a:buClr>
              <a:buFont typeface="Monotype Sorts" pitchFamily="2" charset="2"/>
              <a:buChar char="4"/>
            </a:pPr>
            <a:r>
              <a:rPr lang="en-US" altLang="en-US" b="1" dirty="0"/>
              <a:t> granted not-for-profit status under section 501(c)(3)  </a:t>
            </a:r>
            <a:br>
              <a:rPr lang="en-US" altLang="en-US" b="1" dirty="0"/>
            </a:br>
            <a:r>
              <a:rPr lang="en-US" altLang="en-US" b="1" dirty="0"/>
              <a:t>  of the United States Internal Revenue code.</a:t>
            </a:r>
          </a:p>
          <a:p>
            <a:endParaRPr lang="en-US" dirty="0"/>
          </a:p>
        </p:txBody>
      </p:sp>
    </p:spTree>
    <p:extLst>
      <p:ext uri="{BB962C8B-B14F-4D97-AF65-F5344CB8AC3E}">
        <p14:creationId xmlns:p14="http://schemas.microsoft.com/office/powerpoint/2010/main" val="1344611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990600"/>
          </a:xfrm>
        </p:spPr>
        <p:txBody>
          <a:bodyPr>
            <a:normAutofit/>
          </a:bodyPr>
          <a:lstStyle/>
          <a:p>
            <a:pPr algn="ctr"/>
            <a:r>
              <a:rPr lang="en-US" sz="5400" b="1" dirty="0">
                <a:effectLst>
                  <a:outerShdw blurRad="38100" dist="38100" dir="2700000" algn="tl">
                    <a:srgbClr val="000000">
                      <a:alpha val="43137"/>
                    </a:srgbClr>
                  </a:outerShdw>
                </a:effectLst>
              </a:rPr>
              <a:t>CHECKLIST</a:t>
            </a:r>
          </a:p>
        </p:txBody>
      </p:sp>
    </p:spTree>
    <p:extLst>
      <p:ext uri="{BB962C8B-B14F-4D97-AF65-F5344CB8AC3E}">
        <p14:creationId xmlns:p14="http://schemas.microsoft.com/office/powerpoint/2010/main" val="1050200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a:t>Initial Application Checklist</a:t>
            </a:r>
          </a:p>
        </p:txBody>
      </p:sp>
      <p:pic>
        <p:nvPicPr>
          <p:cNvPr id="4" name="Content Placeholder 3" descr="Screenshot of application checklist" title="Application Checklis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9144000" cy="5181600"/>
          </a:xfrm>
        </p:spPr>
      </p:pic>
    </p:spTree>
    <p:extLst>
      <p:ext uri="{BB962C8B-B14F-4D97-AF65-F5344CB8AC3E}">
        <p14:creationId xmlns:p14="http://schemas.microsoft.com/office/powerpoint/2010/main" val="2267448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Final Report Checklist</a:t>
            </a:r>
          </a:p>
        </p:txBody>
      </p:sp>
      <p:pic>
        <p:nvPicPr>
          <p:cNvPr id="4" name="Picture 8" descr="Screenshot of final checklist in application" title="Final Report Checkli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447800"/>
            <a:ext cx="8229600" cy="46024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Oval Callout 5" descr="points to the links to print or save application&#10;" title="pop out"/>
          <p:cNvSpPr/>
          <p:nvPr/>
        </p:nvSpPr>
        <p:spPr>
          <a:xfrm>
            <a:off x="6353503" y="3733800"/>
            <a:ext cx="2819400" cy="1143000"/>
          </a:xfrm>
          <a:prstGeom prst="wedgeEllipseCallout">
            <a:avLst>
              <a:gd name="adj1" fmla="val -31258"/>
              <a:gd name="adj2" fmla="val 8154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752014" y="4114800"/>
            <a:ext cx="2044149" cy="646331"/>
          </a:xfrm>
          <a:prstGeom prst="rect">
            <a:avLst/>
          </a:prstGeom>
          <a:noFill/>
        </p:spPr>
        <p:txBody>
          <a:bodyPr wrap="none" rtlCol="0">
            <a:spAutoFit/>
          </a:bodyPr>
          <a:lstStyle/>
          <a:p>
            <a:r>
              <a:rPr lang="en-US" dirty="0">
                <a:solidFill>
                  <a:srgbClr val="FF0000"/>
                </a:solidFill>
              </a:rPr>
              <a:t>Links to print/save</a:t>
            </a:r>
          </a:p>
          <a:p>
            <a:r>
              <a:rPr lang="en-US" dirty="0">
                <a:solidFill>
                  <a:srgbClr val="FF0000"/>
                </a:solidFill>
              </a:rPr>
              <a:t>application</a:t>
            </a:r>
          </a:p>
        </p:txBody>
      </p:sp>
    </p:spTree>
    <p:extLst>
      <p:ext uri="{BB962C8B-B14F-4D97-AF65-F5344CB8AC3E}">
        <p14:creationId xmlns:p14="http://schemas.microsoft.com/office/powerpoint/2010/main" val="2016900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990600"/>
          </a:xfrm>
        </p:spPr>
        <p:txBody>
          <a:bodyPr>
            <a:normAutofit fontScale="90000"/>
          </a:bodyPr>
          <a:lstStyle/>
          <a:p>
            <a:pPr algn="ctr"/>
            <a:br>
              <a:rPr lang="en-US"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COVERSHEET</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4641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
          <p:cNvSpPr>
            <a:spLocks noGrp="1" noChangeArrowheads="1"/>
          </p:cNvSpPr>
          <p:nvPr>
            <p:ph type="title"/>
          </p:nvPr>
        </p:nvSpPr>
        <p:spPr>
          <a:xfrm>
            <a:off x="666750" y="247650"/>
            <a:ext cx="7772400" cy="1143000"/>
          </a:xfrm>
        </p:spPr>
        <p:txBody>
          <a:bodyPr/>
          <a:lstStyle/>
          <a:p>
            <a:r>
              <a:rPr lang="en-US" altLang="en-US" dirty="0"/>
              <a:t>Coversheet</a:t>
            </a:r>
          </a:p>
        </p:txBody>
      </p:sp>
      <p:pic>
        <p:nvPicPr>
          <p:cNvPr id="35843" name="Picture 6" descr="coversheet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490663"/>
            <a:ext cx="8739187" cy="438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1320" name="AutoShape 8"/>
          <p:cNvSpPr>
            <a:spLocks noChangeArrowheads="1"/>
          </p:cNvSpPr>
          <p:nvPr/>
        </p:nvSpPr>
        <p:spPr bwMode="auto">
          <a:xfrm>
            <a:off x="4857750" y="2990850"/>
            <a:ext cx="3657600" cy="1257300"/>
          </a:xfrm>
          <a:prstGeom prst="wedgeRoundRectCallout">
            <a:avLst>
              <a:gd name="adj1" fmla="val -66148"/>
              <a:gd name="adj2" fmla="val 40023"/>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b="1" dirty="0"/>
              <a:t>Institution information is pulled from SEDREF database</a:t>
            </a:r>
          </a:p>
        </p:txBody>
      </p:sp>
      <p:sp>
        <p:nvSpPr>
          <p:cNvPr id="141321" name="Text Box 9"/>
          <p:cNvSpPr txBox="1">
            <a:spLocks noChangeArrowheads="1"/>
          </p:cNvSpPr>
          <p:nvPr/>
        </p:nvSpPr>
        <p:spPr bwMode="auto">
          <a:xfrm>
            <a:off x="5275263" y="4689475"/>
            <a:ext cx="38687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dirty="0"/>
              <a:t>Your username/ password is associated with an institution</a:t>
            </a:r>
          </a:p>
        </p:txBody>
      </p:sp>
    </p:spTree>
    <p:extLst>
      <p:ext uri="{BB962C8B-B14F-4D97-AF65-F5344CB8AC3E}">
        <p14:creationId xmlns:p14="http://schemas.microsoft.com/office/powerpoint/2010/main" val="1689288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1320"/>
                                        </p:tgtEl>
                                        <p:attrNameLst>
                                          <p:attrName>style.visibility</p:attrName>
                                        </p:attrNameLst>
                                      </p:cBhvr>
                                      <p:to>
                                        <p:strVal val="visible"/>
                                      </p:to>
                                    </p:set>
                                    <p:anim calcmode="lin" valueType="num">
                                      <p:cBhvr>
                                        <p:cTn id="7" dur="1000" fill="hold"/>
                                        <p:tgtEl>
                                          <p:spTgt spid="141320"/>
                                        </p:tgtEl>
                                        <p:attrNameLst>
                                          <p:attrName>ppt_x</p:attrName>
                                        </p:attrNameLst>
                                      </p:cBhvr>
                                      <p:tavLst>
                                        <p:tav tm="0">
                                          <p:val>
                                            <p:strVal val="#ppt_x-.2"/>
                                          </p:val>
                                        </p:tav>
                                        <p:tav tm="100000">
                                          <p:val>
                                            <p:strVal val="#ppt_x"/>
                                          </p:val>
                                        </p:tav>
                                      </p:tavLst>
                                    </p:anim>
                                    <p:anim calcmode="lin" valueType="num">
                                      <p:cBhvr>
                                        <p:cTn id="8" dur="1000" fill="hold"/>
                                        <p:tgtEl>
                                          <p:spTgt spid="1413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13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41321"/>
                                        </p:tgtEl>
                                        <p:attrNameLst>
                                          <p:attrName>style.visibility</p:attrName>
                                        </p:attrNameLst>
                                      </p:cBhvr>
                                      <p:to>
                                        <p:strVal val="visible"/>
                                      </p:to>
                                    </p:set>
                                    <p:anim calcmode="lin" valueType="num">
                                      <p:cBhvr>
                                        <p:cTn id="14" dur="1000" fill="hold"/>
                                        <p:tgtEl>
                                          <p:spTgt spid="141321"/>
                                        </p:tgtEl>
                                        <p:attrNameLst>
                                          <p:attrName>ppt_x</p:attrName>
                                        </p:attrNameLst>
                                      </p:cBhvr>
                                      <p:tavLst>
                                        <p:tav tm="0">
                                          <p:val>
                                            <p:strVal val="#ppt_x-.2"/>
                                          </p:val>
                                        </p:tav>
                                        <p:tav tm="100000">
                                          <p:val>
                                            <p:strVal val="#ppt_x"/>
                                          </p:val>
                                        </p:tav>
                                      </p:tavLst>
                                    </p:anim>
                                    <p:anim calcmode="lin" valueType="num">
                                      <p:cBhvr>
                                        <p:cTn id="15" dur="1000" fill="hold"/>
                                        <p:tgtEl>
                                          <p:spTgt spid="14132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1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0" grpId="0" animBg="1"/>
      <p:bldP spid="1413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Coversheet- Religious Affiliation and Institutional Eligibility	</a:t>
            </a:r>
            <a:endParaRPr lang="en-US" dirty="0"/>
          </a:p>
        </p:txBody>
      </p:sp>
      <p:pic>
        <p:nvPicPr>
          <p:cNvPr id="5122" name="Picture 2" descr="Screenshot of coversheet&#10;" title="Religiouse Affiliation Ques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95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93"/>
            <a:ext cx="8229600" cy="990600"/>
          </a:xfrm>
        </p:spPr>
        <p:txBody>
          <a:bodyPr>
            <a:normAutofit/>
          </a:bodyPr>
          <a:lstStyle/>
          <a:p>
            <a:r>
              <a:rPr lang="en-US" sz="3600" dirty="0"/>
              <a:t>Coversheet-Project Information</a:t>
            </a:r>
          </a:p>
        </p:txBody>
      </p:sp>
      <p:pic>
        <p:nvPicPr>
          <p:cNvPr id="37890" name="Picture 5" descr="coversheet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11698" y="914400"/>
            <a:ext cx="7989887"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7462" name="Text Box 6"/>
          <p:cNvSpPr txBox="1">
            <a:spLocks noChangeArrowheads="1"/>
          </p:cNvSpPr>
          <p:nvPr/>
        </p:nvSpPr>
        <p:spPr bwMode="auto">
          <a:xfrm>
            <a:off x="1393825" y="4594225"/>
            <a:ext cx="4624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t>Type Summary Description here…..</a:t>
            </a:r>
          </a:p>
        </p:txBody>
      </p:sp>
      <p:sp>
        <p:nvSpPr>
          <p:cNvPr id="147463" name="AutoShape 7"/>
          <p:cNvSpPr>
            <a:spLocks noChangeArrowheads="1"/>
          </p:cNvSpPr>
          <p:nvPr/>
        </p:nvSpPr>
        <p:spPr bwMode="auto">
          <a:xfrm>
            <a:off x="4819650" y="1924050"/>
            <a:ext cx="2762250" cy="838200"/>
          </a:xfrm>
          <a:prstGeom prst="wedgeRoundRectCallout">
            <a:avLst>
              <a:gd name="adj1" fmla="val -74769"/>
              <a:gd name="adj2" fmla="val 45074"/>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t>Project Manager Information</a:t>
            </a:r>
          </a:p>
        </p:txBody>
      </p:sp>
      <p:sp>
        <p:nvSpPr>
          <p:cNvPr id="147464" name="AutoShape 8"/>
          <p:cNvSpPr>
            <a:spLocks noChangeArrowheads="1"/>
          </p:cNvSpPr>
          <p:nvPr/>
        </p:nvSpPr>
        <p:spPr bwMode="auto">
          <a:xfrm>
            <a:off x="6018213" y="3557752"/>
            <a:ext cx="2286000" cy="514350"/>
          </a:xfrm>
          <a:prstGeom prst="wedgeRoundRectCallout">
            <a:avLst>
              <a:gd name="adj1" fmla="val -58779"/>
              <a:gd name="adj2" fmla="val 21656"/>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t>Project Title</a:t>
            </a:r>
          </a:p>
        </p:txBody>
      </p:sp>
      <p:sp>
        <p:nvSpPr>
          <p:cNvPr id="147465" name="Oval 9" descr="circle around save button&#10;" title="save button"/>
          <p:cNvSpPr>
            <a:spLocks noChangeArrowheads="1"/>
          </p:cNvSpPr>
          <p:nvPr/>
        </p:nvSpPr>
        <p:spPr bwMode="auto">
          <a:xfrm>
            <a:off x="3352800" y="5676900"/>
            <a:ext cx="1924050" cy="933450"/>
          </a:xfrm>
          <a:prstGeom prst="ellipse">
            <a:avLst/>
          </a:prstGeom>
          <a:noFill/>
          <a:ln w="952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7466" name="Text Box 10"/>
          <p:cNvSpPr txBox="1">
            <a:spLocks noChangeArrowheads="1"/>
          </p:cNvSpPr>
          <p:nvPr/>
        </p:nvSpPr>
        <p:spPr bwMode="auto">
          <a:xfrm>
            <a:off x="5385593" y="5832475"/>
            <a:ext cx="163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solidFill>
                  <a:srgbClr val="990000"/>
                </a:solidFill>
              </a:rPr>
              <a:t>Save button</a:t>
            </a:r>
          </a:p>
        </p:txBody>
      </p:sp>
    </p:spTree>
    <p:extLst>
      <p:ext uri="{BB962C8B-B14F-4D97-AF65-F5344CB8AC3E}">
        <p14:creationId xmlns:p14="http://schemas.microsoft.com/office/powerpoint/2010/main" val="771353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iterate type="lt">
                                    <p:tmPct val="0"/>
                                  </p:iterate>
                                  <p:childTnLst>
                                    <p:set>
                                      <p:cBhvr>
                                        <p:cTn id="6" dur="1" fill="hold">
                                          <p:stCondLst>
                                            <p:cond delay="0"/>
                                          </p:stCondLst>
                                        </p:cTn>
                                        <p:tgtEl>
                                          <p:spTgt spid="147463"/>
                                        </p:tgtEl>
                                        <p:attrNameLst>
                                          <p:attrName>style.visibility</p:attrName>
                                        </p:attrNameLst>
                                      </p:cBhvr>
                                      <p:to>
                                        <p:strVal val="visible"/>
                                      </p:to>
                                    </p:set>
                                    <p:anim calcmode="lin" valueType="num">
                                      <p:cBhvr>
                                        <p:cTn id="7" dur="1000" fill="hold"/>
                                        <p:tgtEl>
                                          <p:spTgt spid="147463"/>
                                        </p:tgtEl>
                                        <p:attrNameLst>
                                          <p:attrName>ppt_x</p:attrName>
                                        </p:attrNameLst>
                                      </p:cBhvr>
                                      <p:tavLst>
                                        <p:tav tm="0">
                                          <p:val>
                                            <p:strVal val="#ppt_x-.2"/>
                                          </p:val>
                                        </p:tav>
                                        <p:tav tm="100000">
                                          <p:val>
                                            <p:strVal val="#ppt_x"/>
                                          </p:val>
                                        </p:tav>
                                      </p:tavLst>
                                    </p:anim>
                                    <p:anim calcmode="lin" valueType="num">
                                      <p:cBhvr>
                                        <p:cTn id="8" dur="1000" fill="hold"/>
                                        <p:tgtEl>
                                          <p:spTgt spid="1474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7463"/>
                                        </p:tgtEl>
                                      </p:cBhvr>
                                    </p:animEffect>
                                  </p:childTnLst>
                                </p:cTn>
                              </p:par>
                              <p:par>
                                <p:cTn id="10" presetID="29" presetClass="entr" presetSubtype="0" fill="hold" grpId="0" nodeType="withEffect">
                                  <p:stCondLst>
                                    <p:cond delay="0"/>
                                  </p:stCondLst>
                                  <p:iterate type="lt">
                                    <p:tmPct val="0"/>
                                  </p:iterate>
                                  <p:childTnLst>
                                    <p:set>
                                      <p:cBhvr>
                                        <p:cTn id="11" dur="1" fill="hold">
                                          <p:stCondLst>
                                            <p:cond delay="0"/>
                                          </p:stCondLst>
                                        </p:cTn>
                                        <p:tgtEl>
                                          <p:spTgt spid="147464"/>
                                        </p:tgtEl>
                                        <p:attrNameLst>
                                          <p:attrName>style.visibility</p:attrName>
                                        </p:attrNameLst>
                                      </p:cBhvr>
                                      <p:to>
                                        <p:strVal val="visible"/>
                                      </p:to>
                                    </p:set>
                                    <p:anim calcmode="lin" valueType="num">
                                      <p:cBhvr>
                                        <p:cTn id="12" dur="1000" fill="hold"/>
                                        <p:tgtEl>
                                          <p:spTgt spid="147464"/>
                                        </p:tgtEl>
                                        <p:attrNameLst>
                                          <p:attrName>ppt_x</p:attrName>
                                        </p:attrNameLst>
                                      </p:cBhvr>
                                      <p:tavLst>
                                        <p:tav tm="0">
                                          <p:val>
                                            <p:strVal val="#ppt_x-.2"/>
                                          </p:val>
                                        </p:tav>
                                        <p:tav tm="100000">
                                          <p:val>
                                            <p:strVal val="#ppt_x"/>
                                          </p:val>
                                        </p:tav>
                                      </p:tavLst>
                                    </p:anim>
                                    <p:anim calcmode="lin" valueType="num">
                                      <p:cBhvr>
                                        <p:cTn id="13" dur="1000" fill="hold"/>
                                        <p:tgtEl>
                                          <p:spTgt spid="14746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746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147462"/>
                                        </p:tgtEl>
                                        <p:attrNameLst>
                                          <p:attrName>style.visibility</p:attrName>
                                        </p:attrNameLst>
                                      </p:cBhvr>
                                      <p:to>
                                        <p:strVal val="visible"/>
                                      </p:to>
                                    </p:set>
                                    <p:animEffect transition="in" filter="fade">
                                      <p:cBhvr>
                                        <p:cTn id="19" dur="1000"/>
                                        <p:tgtEl>
                                          <p:spTgt spid="147462"/>
                                        </p:tgtEl>
                                      </p:cBhvr>
                                    </p:animEffect>
                                    <p:anim calcmode="lin" valueType="num">
                                      <p:cBhvr>
                                        <p:cTn id="20" dur="1000" fill="hold"/>
                                        <p:tgtEl>
                                          <p:spTgt spid="147462"/>
                                        </p:tgtEl>
                                        <p:attrNameLst>
                                          <p:attrName>ppt_x</p:attrName>
                                        </p:attrNameLst>
                                      </p:cBhvr>
                                      <p:tavLst>
                                        <p:tav tm="0">
                                          <p:val>
                                            <p:strVal val="#ppt_x-.1"/>
                                          </p:val>
                                        </p:tav>
                                        <p:tav tm="100000">
                                          <p:val>
                                            <p:strVal val="#ppt_x"/>
                                          </p:val>
                                        </p:tav>
                                      </p:tavLst>
                                    </p:anim>
                                    <p:anim calcmode="lin" valueType="num">
                                      <p:cBhvr>
                                        <p:cTn id="21" dur="1000" fill="hold"/>
                                        <p:tgtEl>
                                          <p:spTgt spid="147462"/>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mph" presetSubtype="0" fill="hold" grpId="0" nodeType="clickEffect">
                                  <p:stCondLst>
                                    <p:cond delay="0"/>
                                  </p:stCondLst>
                                  <p:childTnLst>
                                    <p:animRot by="21600000">
                                      <p:cBhvr>
                                        <p:cTn id="25" dur="2000" fill="hold"/>
                                        <p:tgtEl>
                                          <p:spTgt spid="147465"/>
                                        </p:tgtEl>
                                        <p:attrNameLst>
                                          <p:attrName>r</p:attrName>
                                        </p:attrNameLst>
                                      </p:cBhvr>
                                    </p:animRot>
                                  </p:childTnLst>
                                </p:cTn>
                              </p:par>
                              <p:par>
                                <p:cTn id="26" presetID="17" presetClass="entr" presetSubtype="10" fill="hold" grpId="0" nodeType="withEffect">
                                  <p:stCondLst>
                                    <p:cond delay="0"/>
                                  </p:stCondLst>
                                  <p:childTnLst>
                                    <p:set>
                                      <p:cBhvr>
                                        <p:cTn id="27" dur="1" fill="hold">
                                          <p:stCondLst>
                                            <p:cond delay="0"/>
                                          </p:stCondLst>
                                        </p:cTn>
                                        <p:tgtEl>
                                          <p:spTgt spid="147466"/>
                                        </p:tgtEl>
                                        <p:attrNameLst>
                                          <p:attrName>style.visibility</p:attrName>
                                        </p:attrNameLst>
                                      </p:cBhvr>
                                      <p:to>
                                        <p:strVal val="visible"/>
                                      </p:to>
                                    </p:set>
                                    <p:anim calcmode="lin" valueType="num">
                                      <p:cBhvr>
                                        <p:cTn id="28" dur="500" fill="hold"/>
                                        <p:tgtEl>
                                          <p:spTgt spid="147466"/>
                                        </p:tgtEl>
                                        <p:attrNameLst>
                                          <p:attrName>ppt_w</p:attrName>
                                        </p:attrNameLst>
                                      </p:cBhvr>
                                      <p:tavLst>
                                        <p:tav tm="0">
                                          <p:val>
                                            <p:fltVal val="0"/>
                                          </p:val>
                                        </p:tav>
                                        <p:tav tm="100000">
                                          <p:val>
                                            <p:strVal val="#ppt_w"/>
                                          </p:val>
                                        </p:tav>
                                      </p:tavLst>
                                    </p:anim>
                                    <p:anim calcmode="lin" valueType="num">
                                      <p:cBhvr>
                                        <p:cTn id="29" dur="500" fill="hold"/>
                                        <p:tgtEl>
                                          <p:spTgt spid="1474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p:bldP spid="147463" grpId="0" animBg="1"/>
      <p:bldP spid="147464" grpId="0" animBg="1"/>
      <p:bldP spid="147465" grpId="0" animBg="1"/>
      <p:bldP spid="14746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990600"/>
          </a:xfrm>
        </p:spPr>
        <p:txBody>
          <a:bodyPr>
            <a:normAutofit/>
          </a:bodyPr>
          <a:lstStyle/>
          <a:p>
            <a:pPr algn="ctr"/>
            <a:r>
              <a:rPr lang="en-US" sz="5400" b="1" dirty="0">
                <a:effectLst>
                  <a:outerShdw blurRad="38100" dist="38100" dir="2700000" algn="tl">
                    <a:srgbClr val="000000">
                      <a:alpha val="43137"/>
                    </a:srgbClr>
                  </a:outerShdw>
                </a:effectLst>
              </a:rPr>
              <a:t>NARRATIVES</a:t>
            </a:r>
          </a:p>
        </p:txBody>
      </p:sp>
    </p:spTree>
    <p:extLst>
      <p:ext uri="{BB962C8B-B14F-4D97-AF65-F5344CB8AC3E}">
        <p14:creationId xmlns:p14="http://schemas.microsoft.com/office/powerpoint/2010/main" val="3977910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br>
              <a:rPr lang="en-US" sz="3800" dirty="0"/>
            </a:br>
            <a:r>
              <a:rPr lang="en-US" sz="3800" dirty="0"/>
              <a:t>Narratives</a:t>
            </a:r>
          </a:p>
        </p:txBody>
      </p:sp>
      <p:pic>
        <p:nvPicPr>
          <p:cNvPr id="39938" name="Picture 5" descr="screenshot of narritives page in application" title="Narrative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016000"/>
            <a:ext cx="8116888" cy="584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9510" name="Text Box 6"/>
          <p:cNvSpPr txBox="1">
            <a:spLocks noChangeArrowheads="1"/>
          </p:cNvSpPr>
          <p:nvPr/>
        </p:nvSpPr>
        <p:spPr bwMode="auto">
          <a:xfrm>
            <a:off x="3679825" y="3317875"/>
            <a:ext cx="302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solidFill>
                  <a:schemeClr val="accent2"/>
                </a:solidFill>
              </a:rPr>
              <a:t>Type narrative here…..</a:t>
            </a:r>
          </a:p>
        </p:txBody>
      </p:sp>
      <p:sp>
        <p:nvSpPr>
          <p:cNvPr id="149511" name="AutoShape 7"/>
          <p:cNvSpPr>
            <a:spLocks noChangeArrowheads="1"/>
          </p:cNvSpPr>
          <p:nvPr/>
        </p:nvSpPr>
        <p:spPr bwMode="auto">
          <a:xfrm>
            <a:off x="3620650" y="3803322"/>
            <a:ext cx="4095750" cy="1123950"/>
          </a:xfrm>
          <a:prstGeom prst="wedgeRoundRectCallout">
            <a:avLst>
              <a:gd name="adj1" fmla="val -79611"/>
              <a:gd name="adj2" fmla="val -19208"/>
              <a:gd name="adj3" fmla="val 16667"/>
            </a:avLst>
          </a:prstGeom>
          <a:noFill/>
          <a:ln w="38100">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dirty="0">
                <a:solidFill>
                  <a:schemeClr val="accent2"/>
                </a:solidFill>
              </a:rPr>
              <a:t>Links to each of the Project Narrative categories</a:t>
            </a:r>
          </a:p>
        </p:txBody>
      </p:sp>
      <p:sp>
        <p:nvSpPr>
          <p:cNvPr id="149512" name="Oval 8" descr="Circle around the save button" title="Save Button"/>
          <p:cNvSpPr>
            <a:spLocks noChangeArrowheads="1"/>
          </p:cNvSpPr>
          <p:nvPr/>
        </p:nvSpPr>
        <p:spPr bwMode="auto">
          <a:xfrm>
            <a:off x="4953000" y="5086350"/>
            <a:ext cx="914400" cy="628650"/>
          </a:xfrm>
          <a:prstGeom prst="ellipse">
            <a:avLst/>
          </a:prstGeom>
          <a:noFill/>
          <a:ln w="1905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9513" name="Text Box 9"/>
          <p:cNvSpPr txBox="1">
            <a:spLocks noChangeArrowheads="1"/>
          </p:cNvSpPr>
          <p:nvPr/>
        </p:nvSpPr>
        <p:spPr bwMode="auto">
          <a:xfrm>
            <a:off x="6022975" y="5086350"/>
            <a:ext cx="163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solidFill>
                  <a:srgbClr val="990000"/>
                </a:solidFill>
              </a:rPr>
              <a:t>Save button</a:t>
            </a:r>
          </a:p>
        </p:txBody>
      </p:sp>
    </p:spTree>
    <p:extLst>
      <p:ext uri="{BB962C8B-B14F-4D97-AF65-F5344CB8AC3E}">
        <p14:creationId xmlns:p14="http://schemas.microsoft.com/office/powerpoint/2010/main" val="850295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9511"/>
                                        </p:tgtEl>
                                        <p:attrNameLst>
                                          <p:attrName>style.visibility</p:attrName>
                                        </p:attrNameLst>
                                      </p:cBhvr>
                                      <p:to>
                                        <p:strVal val="visible"/>
                                      </p:to>
                                    </p:set>
                                    <p:animEffect transition="in" filter="blinds(horizontal)">
                                      <p:cBhvr>
                                        <p:cTn id="7" dur="500"/>
                                        <p:tgtEl>
                                          <p:spTgt spid="1495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149510"/>
                                        </p:tgtEl>
                                        <p:attrNameLst>
                                          <p:attrName>style.visibility</p:attrName>
                                        </p:attrNameLst>
                                      </p:cBhvr>
                                      <p:to>
                                        <p:strVal val="visible"/>
                                      </p:to>
                                    </p:set>
                                    <p:animEffect transition="in" filter="fade">
                                      <p:cBhvr>
                                        <p:cTn id="12" dur="1000"/>
                                        <p:tgtEl>
                                          <p:spTgt spid="149510"/>
                                        </p:tgtEl>
                                      </p:cBhvr>
                                    </p:animEffect>
                                    <p:anim calcmode="lin" valueType="num">
                                      <p:cBhvr>
                                        <p:cTn id="13" dur="1000" fill="hold"/>
                                        <p:tgtEl>
                                          <p:spTgt spid="149510"/>
                                        </p:tgtEl>
                                        <p:attrNameLst>
                                          <p:attrName>ppt_x</p:attrName>
                                        </p:attrNameLst>
                                      </p:cBhvr>
                                      <p:tavLst>
                                        <p:tav tm="0">
                                          <p:val>
                                            <p:strVal val="#ppt_x-.1"/>
                                          </p:val>
                                        </p:tav>
                                        <p:tav tm="100000">
                                          <p:val>
                                            <p:strVal val="#ppt_x"/>
                                          </p:val>
                                        </p:tav>
                                      </p:tavLst>
                                    </p:anim>
                                    <p:anim calcmode="lin" valueType="num">
                                      <p:cBhvr>
                                        <p:cTn id="14" dur="1000" fill="hold"/>
                                        <p:tgtEl>
                                          <p:spTgt spid="1495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grpId="0" nodeType="clickEffect">
                                  <p:stCondLst>
                                    <p:cond delay="0"/>
                                  </p:stCondLst>
                                  <p:childTnLst>
                                    <p:animRot by="21600000">
                                      <p:cBhvr>
                                        <p:cTn id="18" dur="2000" fill="hold"/>
                                        <p:tgtEl>
                                          <p:spTgt spid="149513"/>
                                        </p:tgtEl>
                                        <p:attrNameLst>
                                          <p:attrName>r</p:attrName>
                                        </p:attrNameLst>
                                      </p:cBhvr>
                                    </p:animRot>
                                  </p:childTnLst>
                                </p:cTn>
                              </p:par>
                              <p:par>
                                <p:cTn id="19" presetID="8" presetClass="emph" presetSubtype="0" fill="hold" grpId="0" nodeType="withEffect">
                                  <p:stCondLst>
                                    <p:cond delay="0"/>
                                  </p:stCondLst>
                                  <p:childTnLst>
                                    <p:animRot by="21600000">
                                      <p:cBhvr>
                                        <p:cTn id="20" dur="2000" fill="hold"/>
                                        <p:tgtEl>
                                          <p:spTgt spid="1495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p:bldP spid="149511" grpId="0" animBg="1"/>
      <p:bldP spid="149512" grpId="0" animBg="1"/>
      <p:bldP spid="1495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altLang="en-US" b="1" dirty="0">
                <a:effectLst>
                  <a:outerShdw blurRad="38100" dist="38100" dir="2700000" algn="tl">
                    <a:srgbClr val="000000"/>
                  </a:outerShdw>
                </a:effectLst>
                <a:latin typeface="Rockwell" pitchFamily="18" charset="0"/>
              </a:rPr>
            </a:br>
            <a:r>
              <a:rPr lang="en-US" altLang="en-US" sz="4200" b="1" dirty="0"/>
              <a:t>I.   Description of Institution</a:t>
            </a:r>
            <a:br>
              <a:rPr lang="en-US" altLang="en-US" sz="4200" b="1" dirty="0"/>
            </a:br>
            <a:r>
              <a:rPr lang="en-US" altLang="en-US" sz="4200" b="1" dirty="0"/>
              <a:t>     or Agency</a:t>
            </a:r>
            <a:br>
              <a:rPr lang="en-US" altLang="en-US" b="1" dirty="0">
                <a:effectLst>
                  <a:outerShdw blurRad="38100" dist="38100" dir="2700000" algn="tl">
                    <a:srgbClr val="000000"/>
                  </a:outerShdw>
                </a:effectLst>
                <a:latin typeface="Rockwell" pitchFamily="18" charset="0"/>
              </a:rPr>
            </a:br>
            <a:endParaRPr lang="en-US" dirty="0"/>
          </a:p>
        </p:txBody>
      </p:sp>
      <p:sp>
        <p:nvSpPr>
          <p:cNvPr id="4" name="Content Placeholder 3"/>
          <p:cNvSpPr>
            <a:spLocks noGrp="1"/>
          </p:cNvSpPr>
          <p:nvPr>
            <p:ph idx="1"/>
          </p:nvPr>
        </p:nvSpPr>
        <p:spPr/>
        <p:txBody>
          <a:bodyPr>
            <a:normAutofit/>
          </a:bodyPr>
          <a:lstStyle/>
          <a:p>
            <a:pPr marL="0" indent="0" algn="ctr">
              <a:buNone/>
            </a:pPr>
            <a:endParaRPr lang="en-US" altLang="en-US" sz="3200" dirty="0">
              <a:solidFill>
                <a:schemeClr val="tx2"/>
              </a:solidFill>
            </a:endParaRPr>
          </a:p>
          <a:p>
            <a:pPr marL="0" indent="0" algn="ctr">
              <a:buNone/>
            </a:pPr>
            <a:r>
              <a:rPr lang="en-US" altLang="en-US" sz="3200" b="1" dirty="0">
                <a:solidFill>
                  <a:schemeClr val="accent2"/>
                </a:solidFill>
              </a:rPr>
              <a:t>A.   Size of the institution’s operation</a:t>
            </a:r>
          </a:p>
          <a:p>
            <a:pPr marL="0" indent="0" algn="ctr">
              <a:buNone/>
            </a:pPr>
            <a:endParaRPr lang="en-US" altLang="en-US" sz="3200" b="1" dirty="0">
              <a:effectLst>
                <a:outerShdw blurRad="38100" dist="38100" dir="2700000" algn="tl">
                  <a:srgbClr val="000000"/>
                </a:outerShdw>
              </a:effectLst>
            </a:endParaRPr>
          </a:p>
          <a:p>
            <a:pPr marL="0" indent="0">
              <a:buNone/>
            </a:pPr>
            <a:r>
              <a:rPr lang="en-US" altLang="en-US" sz="3200" b="1" dirty="0">
                <a:effectLst>
                  <a:outerShdw blurRad="38100" dist="38100" dir="2700000" algn="tl">
                    <a:srgbClr val="000000"/>
                  </a:outerShdw>
                </a:effectLst>
              </a:rPr>
              <a:t>	  </a:t>
            </a:r>
            <a:r>
              <a:rPr lang="en-US" altLang="en-US" sz="3000" b="1" dirty="0"/>
              <a:t>Topics</a:t>
            </a:r>
          </a:p>
          <a:p>
            <a:pPr marL="0" indent="0">
              <a:buNone/>
            </a:pPr>
            <a:endParaRPr lang="en-US" altLang="en-US" sz="3000" b="1" dirty="0">
              <a:effectLst>
                <a:outerShdw blurRad="38100" dist="38100" dir="2700000" algn="tl">
                  <a:srgbClr val="000000">
                    <a:alpha val="43137"/>
                  </a:srgbClr>
                </a:outerShdw>
              </a:effectLst>
            </a:endParaRPr>
          </a:p>
          <a:p>
            <a:pPr lvl="5">
              <a:spcBef>
                <a:spcPct val="0"/>
              </a:spcBef>
              <a:buClrTx/>
              <a:buFont typeface="Monotype Sorts" pitchFamily="2" charset="2"/>
              <a:buChar char="4"/>
            </a:pPr>
            <a:r>
              <a:rPr lang="en-US" altLang="en-US" sz="3000" dirty="0">
                <a:solidFill>
                  <a:srgbClr val="003DB8"/>
                </a:solidFill>
              </a:rPr>
              <a:t>Annual budget</a:t>
            </a:r>
          </a:p>
          <a:p>
            <a:pPr>
              <a:spcBef>
                <a:spcPct val="0"/>
              </a:spcBef>
              <a:buClrTx/>
              <a:buSzTx/>
              <a:buFontTx/>
              <a:buNone/>
            </a:pPr>
            <a:endParaRPr lang="en-US" altLang="en-US" sz="3000" dirty="0">
              <a:solidFill>
                <a:srgbClr val="003DB8"/>
              </a:solidFill>
            </a:endParaRPr>
          </a:p>
          <a:p>
            <a:pPr lvl="5">
              <a:spcBef>
                <a:spcPct val="0"/>
              </a:spcBef>
              <a:buClrTx/>
              <a:buFont typeface="Monotype Sorts" pitchFamily="2" charset="2"/>
              <a:buChar char="4"/>
            </a:pPr>
            <a:r>
              <a:rPr lang="en-US" altLang="en-US" sz="3000" dirty="0">
                <a:solidFill>
                  <a:srgbClr val="003DB8"/>
                </a:solidFill>
              </a:rPr>
              <a:t>  FTE staff</a:t>
            </a:r>
          </a:p>
          <a:p>
            <a:pPr marL="0" indent="0">
              <a:buNone/>
            </a:pPr>
            <a:endParaRPr lang="en-US" altLang="en-US" sz="3200" b="1" dirty="0">
              <a:effectLst>
                <a:outerShdw blurRad="38100" dist="38100" dir="2700000" algn="tl">
                  <a:srgbClr val="000000"/>
                </a:outerShdw>
              </a:effectLst>
            </a:endParaRPr>
          </a:p>
        </p:txBody>
      </p:sp>
    </p:spTree>
    <p:extLst>
      <p:ext uri="{BB962C8B-B14F-4D97-AF65-F5344CB8AC3E}">
        <p14:creationId xmlns:p14="http://schemas.microsoft.com/office/powerpoint/2010/main" val="64985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altLang="en-US" b="1" dirty="0">
                <a:latin typeface="Book Antiqua" pitchFamily="18" charset="0"/>
              </a:rPr>
            </a:br>
            <a:r>
              <a:rPr lang="en-US" altLang="en-US" sz="4900" b="1" dirty="0">
                <a:effectLst>
                  <a:outerShdw blurRad="38100" dist="38100" dir="2700000" algn="tl">
                    <a:srgbClr val="000000">
                      <a:alpha val="43137"/>
                    </a:srgbClr>
                  </a:outerShdw>
                </a:effectLst>
                <a:latin typeface="Book Antiqua" pitchFamily="18" charset="0"/>
              </a:rPr>
              <a:t>NOT ELIGIBLE</a:t>
            </a:r>
            <a:br>
              <a:rPr lang="en-US" altLang="en-US" b="1" dirty="0">
                <a:solidFill>
                  <a:srgbClr val="FF6699"/>
                </a:solidFill>
                <a:latin typeface="Book Antiqua" pitchFamily="18" charset="0"/>
              </a:rPr>
            </a:br>
            <a:endParaRPr lang="en-US" dirty="0"/>
          </a:p>
        </p:txBody>
      </p:sp>
      <p:sp>
        <p:nvSpPr>
          <p:cNvPr id="3" name="Content Placeholder 2"/>
          <p:cNvSpPr>
            <a:spLocks noGrp="1"/>
          </p:cNvSpPr>
          <p:nvPr>
            <p:ph idx="1"/>
          </p:nvPr>
        </p:nvSpPr>
        <p:spPr/>
        <p:txBody>
          <a:bodyPr/>
          <a:lstStyle/>
          <a:p>
            <a:pPr>
              <a:spcBef>
                <a:spcPct val="30000"/>
              </a:spcBef>
              <a:buClr>
                <a:srgbClr val="FF0000"/>
              </a:buClr>
              <a:buFont typeface="Monotype Sorts" pitchFamily="2" charset="2"/>
              <a:buChar char="4"/>
            </a:pPr>
            <a:r>
              <a:rPr lang="en-US" altLang="en-US" b="1" dirty="0"/>
              <a:t>The 11 designated comprehensive research libraries</a:t>
            </a:r>
          </a:p>
          <a:p>
            <a:pPr>
              <a:spcBef>
                <a:spcPct val="30000"/>
              </a:spcBef>
              <a:buClr>
                <a:srgbClr val="FF0000"/>
              </a:buClr>
              <a:buFont typeface="Monotype Sorts" pitchFamily="2" charset="2"/>
              <a:buChar char="4"/>
            </a:pPr>
            <a:r>
              <a:rPr lang="en-US" altLang="en-US" b="1" dirty="0"/>
              <a:t>Institutions wholly or in part under the control of</a:t>
            </a:r>
            <a:br>
              <a:rPr lang="en-US" altLang="en-US" b="1" dirty="0"/>
            </a:br>
            <a:r>
              <a:rPr lang="en-US" altLang="en-US" b="1" dirty="0"/>
              <a:t>direction of any religious denomination, in which any </a:t>
            </a:r>
            <a:br>
              <a:rPr lang="en-US" altLang="en-US" b="1" dirty="0"/>
            </a:br>
            <a:r>
              <a:rPr lang="en-US" altLang="en-US" b="1" dirty="0"/>
              <a:t>denominational tenet of doctrine is taught, are </a:t>
            </a:r>
            <a:br>
              <a:rPr lang="en-US" altLang="en-US" b="1" dirty="0"/>
            </a:br>
            <a:r>
              <a:rPr lang="en-US" altLang="en-US" b="1" dirty="0"/>
              <a:t>constitutionally ineligible to receive State financial </a:t>
            </a:r>
            <a:br>
              <a:rPr lang="en-US" altLang="en-US" b="1" dirty="0"/>
            </a:br>
            <a:r>
              <a:rPr lang="en-US" altLang="en-US" b="1" dirty="0"/>
              <a:t>assistance. </a:t>
            </a:r>
          </a:p>
          <a:p>
            <a:pPr>
              <a:spcBef>
                <a:spcPct val="30000"/>
              </a:spcBef>
              <a:buClr>
                <a:srgbClr val="FF0000"/>
              </a:buClr>
              <a:buFont typeface="Monotype Sorts" pitchFamily="2" charset="2"/>
              <a:buChar char="4"/>
            </a:pPr>
            <a:r>
              <a:rPr lang="en-US" altLang="en-US" b="1" dirty="0"/>
              <a:t>New York State agencies and collections which are </a:t>
            </a:r>
            <a:br>
              <a:rPr lang="en-US" altLang="en-US" b="1" dirty="0"/>
            </a:br>
            <a:r>
              <a:rPr lang="en-US" altLang="en-US" b="1" dirty="0"/>
              <a:t>part of State agencies, including New York State </a:t>
            </a:r>
            <a:br>
              <a:rPr lang="en-US" altLang="en-US" b="1" dirty="0"/>
            </a:br>
            <a:r>
              <a:rPr lang="en-US" altLang="en-US" b="1" dirty="0"/>
              <a:t>Historic Sites.  However, State University of New York</a:t>
            </a:r>
            <a:br>
              <a:rPr lang="en-US" altLang="en-US" b="1" dirty="0"/>
            </a:br>
            <a:r>
              <a:rPr lang="en-US" altLang="en-US" b="1" dirty="0"/>
              <a:t>(SUNY) colleges are eligible to receive discretionary</a:t>
            </a:r>
            <a:br>
              <a:rPr lang="en-US" altLang="en-US" b="1" dirty="0"/>
            </a:br>
            <a:r>
              <a:rPr lang="en-US" altLang="en-US" b="1" dirty="0"/>
              <a:t>grant funds.</a:t>
            </a:r>
          </a:p>
          <a:p>
            <a:endParaRPr lang="en-US" dirty="0"/>
          </a:p>
        </p:txBody>
      </p:sp>
    </p:spTree>
    <p:extLst>
      <p:ext uri="{BB962C8B-B14F-4D97-AF65-F5344CB8AC3E}">
        <p14:creationId xmlns:p14="http://schemas.microsoft.com/office/powerpoint/2010/main" val="3753520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t>I.   Description of Institution</a:t>
            </a:r>
            <a:br>
              <a:rPr lang="en-US" altLang="en-US" b="1" dirty="0"/>
            </a:br>
            <a:r>
              <a:rPr lang="en-US" altLang="en-US" b="1" dirty="0"/>
              <a:t>     or Agency</a:t>
            </a:r>
            <a:endParaRPr lang="en-US" dirty="0"/>
          </a:p>
        </p:txBody>
      </p:sp>
      <p:sp>
        <p:nvSpPr>
          <p:cNvPr id="3" name="Content Placeholder 2"/>
          <p:cNvSpPr>
            <a:spLocks noGrp="1"/>
          </p:cNvSpPr>
          <p:nvPr>
            <p:ph idx="1"/>
          </p:nvPr>
        </p:nvSpPr>
        <p:spPr/>
        <p:txBody>
          <a:bodyPr>
            <a:normAutofit lnSpcReduction="10000"/>
          </a:bodyPr>
          <a:lstStyle/>
          <a:p>
            <a:pPr marL="457200" indent="-457200">
              <a:buAutoNum type="alphaUcPeriod" startAt="2"/>
            </a:pPr>
            <a:endParaRPr lang="en-US" altLang="en-US" sz="3200" dirty="0">
              <a:solidFill>
                <a:schemeClr val="tx2"/>
              </a:solidFill>
              <a:latin typeface="Arial" charset="0"/>
            </a:endParaRPr>
          </a:p>
          <a:p>
            <a:pPr marL="457200" indent="-457200">
              <a:buAutoNum type="alphaUcPeriod" startAt="2"/>
            </a:pPr>
            <a:r>
              <a:rPr lang="en-US" altLang="en-US" sz="3200" b="1" dirty="0">
                <a:solidFill>
                  <a:schemeClr val="accent2"/>
                </a:solidFill>
                <a:latin typeface="Arial" charset="0"/>
              </a:rPr>
              <a:t>The agency’s total collection of library </a:t>
            </a:r>
            <a:br>
              <a:rPr lang="en-US" altLang="en-US" sz="3200" b="1" dirty="0">
                <a:solidFill>
                  <a:schemeClr val="accent2"/>
                </a:solidFill>
                <a:latin typeface="Arial" charset="0"/>
              </a:rPr>
            </a:br>
            <a:r>
              <a:rPr lang="en-US" altLang="en-US" sz="3200" b="1" dirty="0">
                <a:solidFill>
                  <a:schemeClr val="accent2"/>
                </a:solidFill>
                <a:latin typeface="Arial" charset="0"/>
              </a:rPr>
              <a:t>       research materials</a:t>
            </a:r>
          </a:p>
          <a:p>
            <a:pPr marL="0" indent="0">
              <a:buNone/>
            </a:pPr>
            <a:endParaRPr lang="en-US" altLang="en-US" b="1" dirty="0">
              <a:solidFill>
                <a:schemeClr val="tx2"/>
              </a:solidFill>
              <a:latin typeface="Arial Rounded MT Bold" pitchFamily="34" charset="0"/>
            </a:endParaRPr>
          </a:p>
          <a:p>
            <a:pPr marL="0" indent="0">
              <a:buNone/>
            </a:pPr>
            <a:r>
              <a:rPr lang="en-US" altLang="en-US" b="1" dirty="0">
                <a:effectLst>
                  <a:outerShdw blurRad="38100" dist="38100" dir="2700000" algn="tl">
                    <a:srgbClr val="000000"/>
                  </a:outerShdw>
                </a:effectLst>
              </a:rPr>
              <a:t>	</a:t>
            </a:r>
            <a:r>
              <a:rPr lang="en-US" altLang="en-US" sz="2800" b="1" dirty="0"/>
              <a:t>Topics</a:t>
            </a:r>
          </a:p>
          <a:p>
            <a:pPr lvl="3">
              <a:spcBef>
                <a:spcPct val="30000"/>
              </a:spcBef>
              <a:buClrTx/>
              <a:buFont typeface="Monotype Sorts" pitchFamily="2" charset="2"/>
              <a:buChar char="4"/>
            </a:pPr>
            <a:r>
              <a:rPr lang="en-US" altLang="en-US" sz="2800" i="1" dirty="0">
                <a:solidFill>
                  <a:srgbClr val="003DB8"/>
                </a:solidFill>
                <a:latin typeface="Arial" charset="0"/>
              </a:rPr>
              <a:t>Quantity</a:t>
            </a:r>
            <a:r>
              <a:rPr lang="en-US" altLang="en-US" sz="2800" dirty="0">
                <a:solidFill>
                  <a:srgbClr val="003DB8"/>
                </a:solidFill>
                <a:latin typeface="Arial" charset="0"/>
              </a:rPr>
              <a:t> of materials</a:t>
            </a:r>
          </a:p>
          <a:p>
            <a:pPr lvl="3">
              <a:spcBef>
                <a:spcPct val="0"/>
              </a:spcBef>
              <a:buClrTx/>
              <a:buFont typeface="Monotype Sorts" pitchFamily="2" charset="2"/>
              <a:buChar char="4"/>
            </a:pPr>
            <a:r>
              <a:rPr lang="en-US" altLang="en-US" sz="2800" i="1" dirty="0">
                <a:solidFill>
                  <a:srgbClr val="003DB8"/>
                </a:solidFill>
                <a:latin typeface="Arial" charset="0"/>
              </a:rPr>
              <a:t>Types</a:t>
            </a:r>
            <a:r>
              <a:rPr lang="en-US" altLang="en-US" sz="2800" dirty="0">
                <a:solidFill>
                  <a:srgbClr val="003DB8"/>
                </a:solidFill>
                <a:latin typeface="Arial" charset="0"/>
              </a:rPr>
              <a:t> of materials</a:t>
            </a:r>
          </a:p>
          <a:p>
            <a:pPr lvl="3">
              <a:spcBef>
                <a:spcPct val="0"/>
              </a:spcBef>
              <a:buClrTx/>
              <a:buFont typeface="Monotype Sorts" pitchFamily="2" charset="2"/>
              <a:buChar char="4"/>
            </a:pPr>
            <a:r>
              <a:rPr lang="en-US" altLang="en-US" sz="2800" dirty="0">
                <a:solidFill>
                  <a:srgbClr val="003DB8"/>
                </a:solidFill>
                <a:latin typeface="Arial" charset="0"/>
              </a:rPr>
              <a:t>Collecting policy</a:t>
            </a:r>
          </a:p>
          <a:p>
            <a:pPr lvl="3">
              <a:spcBef>
                <a:spcPct val="0"/>
              </a:spcBef>
              <a:buClrTx/>
              <a:buFont typeface="Monotype Sorts" pitchFamily="2" charset="2"/>
              <a:buChar char="4"/>
            </a:pPr>
            <a:r>
              <a:rPr lang="en-US" altLang="en-US" sz="2800" dirty="0">
                <a:solidFill>
                  <a:srgbClr val="003DB8"/>
                </a:solidFill>
                <a:latin typeface="Arial" charset="0"/>
              </a:rPr>
              <a:t>Number of items acquired &amp; amount  </a:t>
            </a:r>
            <a:br>
              <a:rPr lang="en-US" altLang="en-US" sz="2800" dirty="0">
                <a:solidFill>
                  <a:srgbClr val="003DB8"/>
                </a:solidFill>
                <a:latin typeface="Arial" charset="0"/>
              </a:rPr>
            </a:br>
            <a:r>
              <a:rPr lang="en-US" altLang="en-US" sz="2800" dirty="0">
                <a:solidFill>
                  <a:srgbClr val="003DB8"/>
                </a:solidFill>
                <a:latin typeface="Arial" charset="0"/>
              </a:rPr>
              <a:t>           expended in the last year</a:t>
            </a:r>
          </a:p>
          <a:p>
            <a:pPr lvl="3">
              <a:spcBef>
                <a:spcPct val="0"/>
              </a:spcBef>
              <a:buClrTx/>
              <a:buFont typeface="Monotype Sorts" pitchFamily="2" charset="2"/>
              <a:buChar char="4"/>
            </a:pPr>
            <a:r>
              <a:rPr lang="en-US" altLang="en-US" sz="2800" dirty="0">
                <a:solidFill>
                  <a:srgbClr val="003DB8"/>
                </a:solidFill>
                <a:latin typeface="Arial" charset="0"/>
              </a:rPr>
              <a:t>Other </a:t>
            </a:r>
            <a:r>
              <a:rPr lang="en-US" altLang="en-US" sz="2800" i="1" dirty="0">
                <a:solidFill>
                  <a:srgbClr val="003DB8"/>
                </a:solidFill>
                <a:latin typeface="Arial" charset="0"/>
              </a:rPr>
              <a:t>relevant</a:t>
            </a:r>
            <a:r>
              <a:rPr lang="en-US" altLang="en-US" sz="2800" dirty="0">
                <a:solidFill>
                  <a:srgbClr val="003DB8"/>
                </a:solidFill>
                <a:latin typeface="Arial" charset="0"/>
              </a:rPr>
              <a:t> background information</a:t>
            </a:r>
            <a:endParaRPr lang="en-US" altLang="en-US" sz="2800" dirty="0">
              <a:solidFill>
                <a:srgbClr val="003DB8"/>
              </a:solidFill>
              <a:latin typeface="Times New Roman" pitchFamily="18" charset="0"/>
            </a:endParaRPr>
          </a:p>
          <a:p>
            <a:pPr marL="0" indent="0">
              <a:buNone/>
            </a:pPr>
            <a:endParaRPr lang="en-US" dirty="0"/>
          </a:p>
        </p:txBody>
      </p:sp>
    </p:spTree>
    <p:extLst>
      <p:ext uri="{BB962C8B-B14F-4D97-AF65-F5344CB8AC3E}">
        <p14:creationId xmlns:p14="http://schemas.microsoft.com/office/powerpoint/2010/main" val="2683044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br>
              <a:rPr lang="en-US" altLang="en-US" b="1" dirty="0">
                <a:effectLst>
                  <a:outerShdw blurRad="38100" dist="38100" dir="2700000" algn="tl">
                    <a:srgbClr val="C0C0C0"/>
                  </a:outerShdw>
                </a:effectLst>
                <a:latin typeface="Rockwell" pitchFamily="18" charset="0"/>
              </a:rPr>
            </a:br>
            <a:r>
              <a:rPr lang="en-US" altLang="en-US" b="1" dirty="0">
                <a:solidFill>
                  <a:schemeClr val="accent4"/>
                </a:solidFill>
              </a:rPr>
              <a:t>II.   Institutional Commitment To</a:t>
            </a:r>
            <a:br>
              <a:rPr lang="en-US" altLang="en-US" b="1" dirty="0">
                <a:solidFill>
                  <a:schemeClr val="accent4"/>
                </a:solidFill>
              </a:rPr>
            </a:br>
            <a:r>
              <a:rPr lang="en-US" altLang="en-US" b="1" dirty="0">
                <a:solidFill>
                  <a:schemeClr val="accent4"/>
                </a:solidFill>
              </a:rPr>
              <a:t>       Conservation/Preservation - 1</a:t>
            </a:r>
            <a:br>
              <a:rPr lang="en-US" altLang="en-US" b="1" dirty="0">
                <a:effectLst>
                  <a:outerShdw blurRad="38100" dist="38100" dir="2700000" algn="tl">
                    <a:srgbClr val="C0C0C0"/>
                  </a:outerShdw>
                </a:effectLst>
                <a:latin typeface="Rockwell" pitchFamily="18" charset="0"/>
              </a:rPr>
            </a:br>
            <a:endParaRPr lang="en-US" dirty="0"/>
          </a:p>
        </p:txBody>
      </p:sp>
      <p:sp>
        <p:nvSpPr>
          <p:cNvPr id="3" name="Content Placeholder 2"/>
          <p:cNvSpPr>
            <a:spLocks noGrp="1"/>
          </p:cNvSpPr>
          <p:nvPr>
            <p:ph idx="1"/>
          </p:nvPr>
        </p:nvSpPr>
        <p:spPr/>
        <p:txBody>
          <a:bodyPr/>
          <a:lstStyle/>
          <a:p>
            <a:pPr marL="0" indent="0">
              <a:buNone/>
            </a:pPr>
            <a:r>
              <a:rPr lang="en-US" altLang="en-US" sz="2800" b="1" dirty="0">
                <a:solidFill>
                  <a:schemeClr val="accent2"/>
                </a:solidFill>
                <a:latin typeface="Arial" charset="0"/>
              </a:rPr>
              <a:t>A.      Institutional conservation/preservation       	activities </a:t>
            </a:r>
          </a:p>
          <a:p>
            <a:pPr marL="0" indent="0">
              <a:buNone/>
            </a:pPr>
            <a:r>
              <a:rPr lang="en-US" altLang="en-US" b="1" dirty="0">
                <a:effectLst>
                  <a:outerShdw blurRad="38100" dist="38100" dir="2700000" algn="tl">
                    <a:srgbClr val="C0C0C0"/>
                  </a:outerShdw>
                </a:effectLst>
                <a:latin typeface="Comic Sans MS" pitchFamily="66" charset="0"/>
              </a:rPr>
              <a:t>	</a:t>
            </a:r>
          </a:p>
          <a:p>
            <a:pPr marL="0" indent="0">
              <a:buNone/>
            </a:pPr>
            <a:r>
              <a:rPr lang="en-US" altLang="en-US" b="1" dirty="0">
                <a:effectLst>
                  <a:outerShdw blurRad="38100" dist="38100" dir="2700000" algn="tl">
                    <a:srgbClr val="C0C0C0"/>
                  </a:outerShdw>
                </a:effectLst>
                <a:latin typeface="Comic Sans MS" pitchFamily="66" charset="0"/>
              </a:rPr>
              <a:t>	</a:t>
            </a:r>
            <a:r>
              <a:rPr lang="en-US" altLang="en-US" b="1" dirty="0">
                <a:solidFill>
                  <a:schemeClr val="tx2"/>
                </a:solidFill>
              </a:rPr>
              <a:t>Topics</a:t>
            </a:r>
          </a:p>
          <a:p>
            <a:pPr lvl="3">
              <a:spcBef>
                <a:spcPct val="30000"/>
              </a:spcBef>
              <a:buClrTx/>
              <a:buFont typeface="Monotype Sorts" pitchFamily="2" charset="2"/>
              <a:buChar char="4"/>
            </a:pPr>
            <a:r>
              <a:rPr lang="en-US" altLang="en-US" sz="2400" dirty="0">
                <a:solidFill>
                  <a:srgbClr val="003DB8"/>
                </a:solidFill>
                <a:latin typeface="Arial" charset="0"/>
              </a:rPr>
              <a:t>Current and long-range preservation </a:t>
            </a:r>
            <a:br>
              <a:rPr lang="en-US" altLang="en-US" sz="2400" dirty="0">
                <a:solidFill>
                  <a:srgbClr val="003DB8"/>
                </a:solidFill>
                <a:latin typeface="Arial" charset="0"/>
              </a:rPr>
            </a:br>
            <a:r>
              <a:rPr lang="en-US" altLang="en-US" sz="2400" dirty="0">
                <a:solidFill>
                  <a:srgbClr val="003DB8"/>
                </a:solidFill>
                <a:latin typeface="Arial" charset="0"/>
              </a:rPr>
              <a:t>  plans</a:t>
            </a:r>
          </a:p>
          <a:p>
            <a:pPr lvl="3">
              <a:spcBef>
                <a:spcPct val="30000"/>
              </a:spcBef>
              <a:buClrTx/>
              <a:buFont typeface="Monotype Sorts" pitchFamily="2" charset="2"/>
              <a:buChar char="4"/>
            </a:pPr>
            <a:r>
              <a:rPr lang="en-US" altLang="en-US" sz="2400" dirty="0">
                <a:solidFill>
                  <a:srgbClr val="003DB8"/>
                </a:solidFill>
                <a:latin typeface="Arial" charset="0"/>
              </a:rPr>
              <a:t>Surveys?</a:t>
            </a:r>
          </a:p>
          <a:p>
            <a:pPr lvl="3">
              <a:spcBef>
                <a:spcPct val="30000"/>
              </a:spcBef>
              <a:buClrTx/>
              <a:buFont typeface="Monotype Sorts" pitchFamily="2" charset="2"/>
              <a:buChar char="4"/>
            </a:pPr>
            <a:r>
              <a:rPr lang="en-US" altLang="en-US" sz="2400" dirty="0">
                <a:solidFill>
                  <a:srgbClr val="003DB8"/>
                </a:solidFill>
                <a:latin typeface="Arial" charset="0"/>
              </a:rPr>
              <a:t>Institutional funding for preservation</a:t>
            </a:r>
          </a:p>
          <a:p>
            <a:pPr lvl="3">
              <a:spcBef>
                <a:spcPct val="30000"/>
              </a:spcBef>
              <a:buClrTx/>
              <a:buFont typeface="Monotype Sorts" pitchFamily="2" charset="2"/>
              <a:buChar char="4"/>
            </a:pPr>
            <a:r>
              <a:rPr lang="en-US" altLang="en-US" sz="2400" dirty="0">
                <a:solidFill>
                  <a:srgbClr val="003DB8"/>
                </a:solidFill>
                <a:latin typeface="Arial" charset="0"/>
              </a:rPr>
              <a:t>Other sources of funding</a:t>
            </a:r>
          </a:p>
          <a:p>
            <a:pPr marL="0" indent="0">
              <a:buNone/>
            </a:pPr>
            <a:endParaRPr lang="en-US" dirty="0"/>
          </a:p>
        </p:txBody>
      </p:sp>
    </p:spTree>
    <p:extLst>
      <p:ext uri="{BB962C8B-B14F-4D97-AF65-F5344CB8AC3E}">
        <p14:creationId xmlns:p14="http://schemas.microsoft.com/office/powerpoint/2010/main" val="444289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chemeClr val="accent4"/>
                </a:solidFill>
              </a:rPr>
              <a:t>II.   Institutional Commitment To</a:t>
            </a:r>
            <a:br>
              <a:rPr lang="en-US" altLang="en-US" b="1" dirty="0">
                <a:solidFill>
                  <a:schemeClr val="accent4"/>
                </a:solidFill>
              </a:rPr>
            </a:br>
            <a:r>
              <a:rPr lang="en-US" altLang="en-US" b="1" dirty="0">
                <a:solidFill>
                  <a:schemeClr val="accent4"/>
                </a:solidFill>
              </a:rPr>
              <a:t>       Conservation/Preservation - 2</a:t>
            </a:r>
            <a:endParaRPr lang="en-US" dirty="0">
              <a:solidFill>
                <a:schemeClr val="accent4"/>
              </a:solidFill>
            </a:endParaRPr>
          </a:p>
        </p:txBody>
      </p:sp>
      <p:sp>
        <p:nvSpPr>
          <p:cNvPr id="3" name="Content Placeholder 2"/>
          <p:cNvSpPr>
            <a:spLocks noGrp="1"/>
          </p:cNvSpPr>
          <p:nvPr>
            <p:ph idx="1"/>
          </p:nvPr>
        </p:nvSpPr>
        <p:spPr/>
        <p:txBody>
          <a:bodyPr/>
          <a:lstStyle/>
          <a:p>
            <a:pPr marL="0" indent="0">
              <a:buNone/>
            </a:pPr>
            <a:endParaRPr lang="en-US" altLang="en-US" sz="2800" b="1" dirty="0">
              <a:solidFill>
                <a:schemeClr val="tx2"/>
              </a:solidFill>
              <a:latin typeface="Arial" charset="0"/>
            </a:endParaRPr>
          </a:p>
          <a:p>
            <a:pPr marL="0" indent="0">
              <a:buNone/>
            </a:pPr>
            <a:r>
              <a:rPr lang="en-US" altLang="en-US" sz="2800" b="1" dirty="0">
                <a:solidFill>
                  <a:schemeClr val="accent2"/>
                </a:solidFill>
                <a:latin typeface="Arial" charset="0"/>
              </a:rPr>
              <a:t>B.    Environmental conditions in which preserved materials will be stored</a:t>
            </a:r>
            <a:endParaRPr lang="en-US" altLang="en-US" sz="2800" b="1" dirty="0">
              <a:solidFill>
                <a:schemeClr val="accent2"/>
              </a:solidFill>
              <a:latin typeface="Arial Rounded MT Bold" pitchFamily="34" charset="0"/>
            </a:endParaRPr>
          </a:p>
          <a:p>
            <a:pPr marL="0" indent="0">
              <a:buNone/>
            </a:pPr>
            <a:r>
              <a:rPr lang="en-US" altLang="en-US" b="1" dirty="0"/>
              <a:t>	</a:t>
            </a:r>
          </a:p>
          <a:p>
            <a:pPr marL="0" indent="0">
              <a:buNone/>
            </a:pPr>
            <a:r>
              <a:rPr lang="en-US" altLang="en-US" b="1" dirty="0"/>
              <a:t>	</a:t>
            </a:r>
            <a:r>
              <a:rPr lang="en-US" altLang="en-US" sz="2800" b="1" dirty="0">
                <a:solidFill>
                  <a:schemeClr val="tx2"/>
                </a:solidFill>
              </a:rPr>
              <a:t>Topics</a:t>
            </a:r>
          </a:p>
          <a:p>
            <a:pPr lvl="3">
              <a:spcBef>
                <a:spcPct val="0"/>
              </a:spcBef>
              <a:buClrTx/>
              <a:buFont typeface="Monotype Sorts" pitchFamily="2" charset="2"/>
              <a:buChar char="4"/>
            </a:pPr>
            <a:r>
              <a:rPr lang="en-US" altLang="en-US" sz="2800" dirty="0">
                <a:solidFill>
                  <a:srgbClr val="003DB8"/>
                </a:solidFill>
                <a:latin typeface="Arial" charset="0"/>
              </a:rPr>
              <a:t>Extent of existing controls</a:t>
            </a:r>
          </a:p>
          <a:p>
            <a:pPr lvl="3">
              <a:spcBef>
                <a:spcPct val="60000"/>
              </a:spcBef>
              <a:buClrTx/>
              <a:buFont typeface="Monotype Sorts" pitchFamily="2" charset="2"/>
              <a:buChar char="4"/>
            </a:pPr>
            <a:r>
              <a:rPr lang="en-US" altLang="en-US" sz="2800" dirty="0">
                <a:solidFill>
                  <a:srgbClr val="003DB8"/>
                </a:solidFill>
                <a:latin typeface="Arial" charset="0"/>
              </a:rPr>
              <a:t>Possibility or plans for </a:t>
            </a:r>
            <a:br>
              <a:rPr lang="en-US" altLang="en-US" sz="2800" dirty="0">
                <a:solidFill>
                  <a:srgbClr val="003DB8"/>
                </a:solidFill>
                <a:latin typeface="Arial" charset="0"/>
              </a:rPr>
            </a:br>
            <a:r>
              <a:rPr lang="en-US" altLang="en-US" sz="2800" dirty="0">
                <a:solidFill>
                  <a:srgbClr val="003DB8"/>
                </a:solidFill>
                <a:latin typeface="Arial" charset="0"/>
              </a:rPr>
              <a:t>       improvement</a:t>
            </a:r>
          </a:p>
          <a:p>
            <a:pPr marL="0" indent="0">
              <a:buNone/>
            </a:pPr>
            <a:endParaRPr lang="en-US" altLang="en-US" sz="2000" b="1" dirty="0">
              <a:solidFill>
                <a:srgbClr val="003DB8"/>
              </a:solidFill>
            </a:endParaRPr>
          </a:p>
          <a:p>
            <a:pPr marL="0" indent="0">
              <a:buNone/>
            </a:pPr>
            <a:endParaRPr lang="en-US" dirty="0"/>
          </a:p>
        </p:txBody>
      </p:sp>
    </p:spTree>
    <p:extLst>
      <p:ext uri="{BB962C8B-B14F-4D97-AF65-F5344CB8AC3E}">
        <p14:creationId xmlns:p14="http://schemas.microsoft.com/office/powerpoint/2010/main" val="4011429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chemeClr val="accent4"/>
                </a:solidFill>
              </a:rPr>
              <a:t>II.   Institutional Commitment To</a:t>
            </a:r>
            <a:br>
              <a:rPr lang="en-US" altLang="en-US" b="1" dirty="0">
                <a:solidFill>
                  <a:schemeClr val="accent4"/>
                </a:solidFill>
              </a:rPr>
            </a:br>
            <a:r>
              <a:rPr lang="en-US" altLang="en-US" b="1" dirty="0">
                <a:solidFill>
                  <a:schemeClr val="accent4"/>
                </a:solidFill>
              </a:rPr>
              <a:t>       Conservation/Preservation - 3</a:t>
            </a:r>
            <a:endParaRPr lang="en-US" dirty="0">
              <a:solidFill>
                <a:schemeClr val="accent4"/>
              </a:solidFill>
            </a:endParaRPr>
          </a:p>
        </p:txBody>
      </p:sp>
      <p:sp>
        <p:nvSpPr>
          <p:cNvPr id="3" name="Content Placeholder 2"/>
          <p:cNvSpPr>
            <a:spLocks noGrp="1"/>
          </p:cNvSpPr>
          <p:nvPr>
            <p:ph idx="1"/>
          </p:nvPr>
        </p:nvSpPr>
        <p:spPr/>
        <p:txBody>
          <a:bodyPr/>
          <a:lstStyle/>
          <a:p>
            <a:pPr marL="514350" indent="-514350">
              <a:buAutoNum type="alphaUcPeriod" startAt="3"/>
            </a:pPr>
            <a:endParaRPr lang="en-US" altLang="en-US" sz="3200" b="1" dirty="0">
              <a:solidFill>
                <a:schemeClr val="accent2"/>
              </a:solidFill>
            </a:endParaRPr>
          </a:p>
          <a:p>
            <a:pPr marL="514350" indent="-514350">
              <a:buAutoNum type="alphaUcPeriod" startAt="3"/>
            </a:pPr>
            <a:r>
              <a:rPr lang="en-US" altLang="en-US" sz="3200" b="1" dirty="0">
                <a:solidFill>
                  <a:schemeClr val="accent2"/>
                </a:solidFill>
              </a:rPr>
              <a:t>Preparations for disaster</a:t>
            </a:r>
          </a:p>
          <a:p>
            <a:pPr marL="0" indent="0">
              <a:buNone/>
            </a:pPr>
            <a:endParaRPr lang="en-US" altLang="en-US" sz="3200" b="1" dirty="0">
              <a:solidFill>
                <a:schemeClr val="accent2"/>
              </a:solidFill>
            </a:endParaRPr>
          </a:p>
          <a:p>
            <a:pPr marL="0" indent="0">
              <a:buNone/>
            </a:pPr>
            <a:r>
              <a:rPr lang="en-US" altLang="en-US" sz="2800" b="1" dirty="0">
                <a:effectLst>
                  <a:outerShdw blurRad="38100" dist="38100" dir="2700000" algn="tl">
                    <a:srgbClr val="C0C0C0"/>
                  </a:outerShdw>
                </a:effectLst>
                <a:latin typeface="Comic Sans MS" pitchFamily="66" charset="0"/>
              </a:rPr>
              <a:t>	</a:t>
            </a:r>
            <a:r>
              <a:rPr lang="en-US" altLang="en-US" sz="2800" b="1" dirty="0">
                <a:solidFill>
                  <a:schemeClr val="tx2"/>
                </a:solidFill>
              </a:rPr>
              <a:t>Topics</a:t>
            </a:r>
          </a:p>
          <a:p>
            <a:pPr marL="0" indent="0">
              <a:buNone/>
            </a:pPr>
            <a:endParaRPr lang="en-US" altLang="en-US" sz="2800" b="1" dirty="0">
              <a:effectLst>
                <a:outerShdw blurRad="38100" dist="38100" dir="2700000" algn="tl">
                  <a:srgbClr val="C0C0C0"/>
                </a:outerShdw>
              </a:effectLst>
            </a:endParaRPr>
          </a:p>
          <a:p>
            <a:pPr lvl="3">
              <a:spcBef>
                <a:spcPct val="0"/>
              </a:spcBef>
              <a:buClrTx/>
              <a:buFont typeface="Monotype Sorts" pitchFamily="2" charset="2"/>
              <a:buChar char="4"/>
            </a:pPr>
            <a:r>
              <a:rPr lang="en-US" altLang="en-US" sz="2800" dirty="0">
                <a:solidFill>
                  <a:srgbClr val="003DB8"/>
                </a:solidFill>
                <a:latin typeface="Arial" charset="0"/>
              </a:rPr>
              <a:t>Written disaster plan?</a:t>
            </a:r>
          </a:p>
          <a:p>
            <a:pPr>
              <a:spcBef>
                <a:spcPct val="0"/>
              </a:spcBef>
              <a:buClrTx/>
              <a:buSzTx/>
              <a:buFont typeface="Monotype Sorts" pitchFamily="2" charset="2"/>
              <a:buChar char="4"/>
            </a:pPr>
            <a:endParaRPr lang="en-US" altLang="en-US" sz="2800" dirty="0">
              <a:solidFill>
                <a:srgbClr val="003DB8"/>
              </a:solidFill>
              <a:latin typeface="Arial" charset="0"/>
            </a:endParaRPr>
          </a:p>
          <a:p>
            <a:pPr lvl="3">
              <a:spcBef>
                <a:spcPct val="0"/>
              </a:spcBef>
              <a:buClrTx/>
              <a:buFont typeface="Monotype Sorts" pitchFamily="2" charset="2"/>
              <a:buChar char="4"/>
            </a:pPr>
            <a:r>
              <a:rPr lang="en-US" altLang="en-US" sz="2800" dirty="0">
                <a:solidFill>
                  <a:srgbClr val="003DB8"/>
                </a:solidFill>
                <a:latin typeface="Arial" charset="0"/>
              </a:rPr>
              <a:t>Available resources</a:t>
            </a:r>
          </a:p>
          <a:p>
            <a:pPr marL="0" indent="0">
              <a:buNone/>
            </a:pPr>
            <a:endParaRPr lang="en-US" dirty="0"/>
          </a:p>
        </p:txBody>
      </p:sp>
    </p:spTree>
    <p:extLst>
      <p:ext uri="{BB962C8B-B14F-4D97-AF65-F5344CB8AC3E}">
        <p14:creationId xmlns:p14="http://schemas.microsoft.com/office/powerpoint/2010/main" val="2572937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chemeClr val="accent4"/>
                </a:solidFill>
              </a:rPr>
              <a:t>II.   Institutional Commitment To</a:t>
            </a:r>
            <a:br>
              <a:rPr lang="en-US" altLang="en-US" b="1" dirty="0">
                <a:solidFill>
                  <a:schemeClr val="accent4"/>
                </a:solidFill>
              </a:rPr>
            </a:br>
            <a:r>
              <a:rPr lang="en-US" altLang="en-US" b="1" dirty="0">
                <a:solidFill>
                  <a:schemeClr val="accent4"/>
                </a:solidFill>
              </a:rPr>
              <a:t>       Conservation/Preservation - 4</a:t>
            </a:r>
            <a:endParaRPr lang="en-US" dirty="0">
              <a:solidFill>
                <a:schemeClr val="accent4"/>
              </a:solidFill>
            </a:endParaRPr>
          </a:p>
        </p:txBody>
      </p:sp>
      <p:sp>
        <p:nvSpPr>
          <p:cNvPr id="3" name="Content Placeholder 2"/>
          <p:cNvSpPr>
            <a:spLocks noGrp="1"/>
          </p:cNvSpPr>
          <p:nvPr>
            <p:ph idx="1"/>
          </p:nvPr>
        </p:nvSpPr>
        <p:spPr/>
        <p:txBody>
          <a:bodyPr/>
          <a:lstStyle/>
          <a:p>
            <a:pPr marL="0" indent="0">
              <a:buNone/>
            </a:pPr>
            <a:r>
              <a:rPr lang="en-US" altLang="en-US" dirty="0">
                <a:solidFill>
                  <a:schemeClr val="accent2"/>
                </a:solidFill>
                <a:latin typeface="Arial" charset="0"/>
              </a:rPr>
              <a:t> </a:t>
            </a:r>
          </a:p>
          <a:p>
            <a:pPr marL="0" indent="0">
              <a:buNone/>
            </a:pPr>
            <a:r>
              <a:rPr lang="en-US" altLang="en-US" sz="2800" b="1" dirty="0">
                <a:solidFill>
                  <a:schemeClr val="accent2"/>
                </a:solidFill>
                <a:latin typeface="Arial" charset="0"/>
              </a:rPr>
              <a:t>D.  Security arrangements for protecting the collection</a:t>
            </a:r>
            <a:endParaRPr lang="en-US" altLang="en-US" sz="2800" b="1" dirty="0">
              <a:solidFill>
                <a:schemeClr val="accent2"/>
              </a:solidFill>
              <a:latin typeface="Arial Rounded MT Bold" pitchFamily="34" charset="0"/>
            </a:endParaRPr>
          </a:p>
          <a:p>
            <a:pPr marL="0" indent="0">
              <a:buNone/>
            </a:pPr>
            <a:r>
              <a:rPr lang="en-US" altLang="en-US" b="1" dirty="0">
                <a:effectLst>
                  <a:outerShdw blurRad="38100" dist="38100" dir="2700000" algn="tl">
                    <a:srgbClr val="C0C0C0"/>
                  </a:outerShdw>
                </a:effectLst>
              </a:rPr>
              <a:t>	</a:t>
            </a:r>
          </a:p>
          <a:p>
            <a:pPr marL="0" indent="0">
              <a:buNone/>
            </a:pPr>
            <a:r>
              <a:rPr lang="en-US" altLang="en-US" b="1" dirty="0">
                <a:effectLst>
                  <a:outerShdw blurRad="38100" dist="38100" dir="2700000" algn="tl">
                    <a:srgbClr val="C0C0C0"/>
                  </a:outerShdw>
                </a:effectLst>
              </a:rPr>
              <a:t>	</a:t>
            </a:r>
            <a:r>
              <a:rPr lang="en-US" altLang="en-US" sz="2800" b="1" dirty="0">
                <a:solidFill>
                  <a:schemeClr val="tx2"/>
                </a:solidFill>
              </a:rPr>
              <a:t>Topics</a:t>
            </a:r>
          </a:p>
          <a:p>
            <a:pPr lvl="3">
              <a:lnSpc>
                <a:spcPct val="150000"/>
              </a:lnSpc>
              <a:spcBef>
                <a:spcPct val="0"/>
              </a:spcBef>
              <a:buClrTx/>
              <a:buFont typeface="Monotype Sorts" pitchFamily="2" charset="2"/>
              <a:buChar char="4"/>
            </a:pPr>
            <a:r>
              <a:rPr lang="en-US" altLang="en-US" sz="2800" dirty="0">
                <a:solidFill>
                  <a:srgbClr val="003DB8"/>
                </a:solidFill>
              </a:rPr>
              <a:t>Theft</a:t>
            </a:r>
          </a:p>
          <a:p>
            <a:pPr lvl="3">
              <a:lnSpc>
                <a:spcPct val="150000"/>
              </a:lnSpc>
              <a:spcBef>
                <a:spcPct val="0"/>
              </a:spcBef>
              <a:buClrTx/>
              <a:buFont typeface="Monotype Sorts" pitchFamily="2" charset="2"/>
              <a:buChar char="4"/>
            </a:pPr>
            <a:r>
              <a:rPr lang="en-US" altLang="en-US" sz="2800" dirty="0">
                <a:solidFill>
                  <a:srgbClr val="003DB8"/>
                </a:solidFill>
              </a:rPr>
              <a:t>Mutilation</a:t>
            </a:r>
          </a:p>
          <a:p>
            <a:pPr lvl="3">
              <a:lnSpc>
                <a:spcPct val="150000"/>
              </a:lnSpc>
              <a:spcBef>
                <a:spcPct val="0"/>
              </a:spcBef>
              <a:buClrTx/>
              <a:buFont typeface="Monotype Sorts" pitchFamily="2" charset="2"/>
              <a:buChar char="4"/>
            </a:pPr>
            <a:r>
              <a:rPr lang="en-US" altLang="en-US" sz="2800" dirty="0">
                <a:solidFill>
                  <a:srgbClr val="003DB8"/>
                </a:solidFill>
              </a:rPr>
              <a:t>Inappropriate use</a:t>
            </a:r>
          </a:p>
          <a:p>
            <a:pPr marL="0" indent="0">
              <a:buNone/>
            </a:pPr>
            <a:endParaRPr lang="en-US" dirty="0"/>
          </a:p>
        </p:txBody>
      </p:sp>
    </p:spTree>
    <p:extLst>
      <p:ext uri="{BB962C8B-B14F-4D97-AF65-F5344CB8AC3E}">
        <p14:creationId xmlns:p14="http://schemas.microsoft.com/office/powerpoint/2010/main" val="3781148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chemeClr val="accent4"/>
                </a:solidFill>
              </a:rPr>
              <a:t>II.   Institutional Commitment To</a:t>
            </a:r>
            <a:br>
              <a:rPr lang="en-US" altLang="en-US" b="1" dirty="0">
                <a:solidFill>
                  <a:schemeClr val="accent4"/>
                </a:solidFill>
              </a:rPr>
            </a:br>
            <a:r>
              <a:rPr lang="en-US" altLang="en-US" b="1" dirty="0">
                <a:solidFill>
                  <a:schemeClr val="accent4"/>
                </a:solidFill>
              </a:rPr>
              <a:t>       Conservation/Preservation - 5</a:t>
            </a:r>
            <a:endParaRPr lang="en-US" dirty="0">
              <a:solidFill>
                <a:schemeClr val="accent4"/>
              </a:solidFill>
            </a:endParaRPr>
          </a:p>
        </p:txBody>
      </p:sp>
      <p:sp>
        <p:nvSpPr>
          <p:cNvPr id="3" name="Content Placeholder 2"/>
          <p:cNvSpPr>
            <a:spLocks noGrp="1"/>
          </p:cNvSpPr>
          <p:nvPr>
            <p:ph idx="1"/>
          </p:nvPr>
        </p:nvSpPr>
        <p:spPr/>
        <p:txBody>
          <a:bodyPr/>
          <a:lstStyle/>
          <a:p>
            <a:pPr marL="0" indent="0">
              <a:buNone/>
            </a:pPr>
            <a:r>
              <a:rPr lang="en-US" altLang="en-US" sz="2800" b="1" dirty="0">
                <a:solidFill>
                  <a:schemeClr val="accent2"/>
                </a:solidFill>
              </a:rPr>
              <a:t>E.   Participation in cooperative or regional</a:t>
            </a:r>
            <a:br>
              <a:rPr lang="en-US" altLang="en-US" sz="2800" b="1" dirty="0">
                <a:solidFill>
                  <a:schemeClr val="accent2"/>
                </a:solidFill>
              </a:rPr>
            </a:br>
            <a:r>
              <a:rPr lang="en-US" altLang="en-US" sz="2800" b="1" dirty="0">
                <a:solidFill>
                  <a:schemeClr val="accent2"/>
                </a:solidFill>
              </a:rPr>
              <a:t>       conservation/preservation activities </a:t>
            </a:r>
          </a:p>
          <a:p>
            <a:pPr marL="0" indent="0">
              <a:buNone/>
            </a:pPr>
            <a:r>
              <a:rPr lang="en-US" altLang="en-US" b="1" dirty="0">
                <a:effectLst>
                  <a:outerShdw blurRad="38100" dist="38100" dir="2700000" algn="tl">
                    <a:srgbClr val="C0C0C0"/>
                  </a:outerShdw>
                </a:effectLst>
              </a:rPr>
              <a:t>	</a:t>
            </a:r>
          </a:p>
          <a:p>
            <a:pPr marL="0" indent="0">
              <a:buNone/>
            </a:pPr>
            <a:r>
              <a:rPr lang="en-US" altLang="en-US" sz="2800" b="1" dirty="0">
                <a:effectLst>
                  <a:outerShdw blurRad="38100" dist="38100" dir="2700000" algn="tl">
                    <a:srgbClr val="C0C0C0"/>
                  </a:outerShdw>
                </a:effectLst>
              </a:rPr>
              <a:t>	</a:t>
            </a:r>
            <a:r>
              <a:rPr lang="en-US" altLang="en-US" sz="2800" b="1" dirty="0">
                <a:solidFill>
                  <a:schemeClr val="tx2"/>
                </a:solidFill>
              </a:rPr>
              <a:t>Topics</a:t>
            </a:r>
          </a:p>
          <a:p>
            <a:pPr lvl="3">
              <a:spcBef>
                <a:spcPct val="30000"/>
              </a:spcBef>
              <a:buClrTx/>
              <a:buFont typeface="Monotype Sorts" pitchFamily="2" charset="2"/>
              <a:buChar char="4"/>
            </a:pPr>
            <a:r>
              <a:rPr lang="en-US" altLang="en-US" sz="2800" dirty="0">
                <a:solidFill>
                  <a:srgbClr val="003DB8"/>
                </a:solidFill>
                <a:latin typeface="Arial" charset="0"/>
              </a:rPr>
              <a:t>Cooperative projects</a:t>
            </a:r>
          </a:p>
          <a:p>
            <a:pPr lvl="3">
              <a:spcBef>
                <a:spcPct val="30000"/>
              </a:spcBef>
              <a:buClrTx/>
              <a:buFont typeface="Monotype Sorts" pitchFamily="2" charset="2"/>
              <a:buChar char="4"/>
            </a:pPr>
            <a:r>
              <a:rPr lang="en-US" altLang="en-US" sz="2800" dirty="0">
                <a:solidFill>
                  <a:srgbClr val="003DB8"/>
                </a:solidFill>
                <a:latin typeface="Arial" charset="0"/>
              </a:rPr>
              <a:t>Shared cons/pres staff or facilities</a:t>
            </a:r>
          </a:p>
          <a:p>
            <a:pPr lvl="3">
              <a:spcBef>
                <a:spcPct val="30000"/>
              </a:spcBef>
              <a:buClrTx/>
              <a:buFont typeface="Monotype Sorts" pitchFamily="2" charset="2"/>
              <a:buChar char="4"/>
            </a:pPr>
            <a:r>
              <a:rPr lang="en-US" altLang="en-US" sz="2800" dirty="0">
                <a:solidFill>
                  <a:srgbClr val="003DB8"/>
                </a:solidFill>
                <a:latin typeface="Arial" charset="0"/>
              </a:rPr>
              <a:t>Bibliographic databases</a:t>
            </a:r>
          </a:p>
          <a:p>
            <a:pPr lvl="3">
              <a:spcBef>
                <a:spcPct val="30000"/>
              </a:spcBef>
              <a:buClrTx/>
              <a:buFont typeface="Monotype Sorts" pitchFamily="2" charset="2"/>
              <a:buChar char="4"/>
            </a:pPr>
            <a:r>
              <a:rPr lang="en-US" altLang="en-US" sz="2800" dirty="0">
                <a:solidFill>
                  <a:srgbClr val="003DB8"/>
                </a:solidFill>
                <a:latin typeface="Arial" charset="0"/>
              </a:rPr>
              <a:t>Participation in regional preservation </a:t>
            </a:r>
            <a:br>
              <a:rPr lang="en-US" altLang="en-US" sz="2800" dirty="0">
                <a:solidFill>
                  <a:srgbClr val="003DB8"/>
                </a:solidFill>
                <a:latin typeface="Arial" charset="0"/>
              </a:rPr>
            </a:br>
            <a:r>
              <a:rPr lang="en-US" altLang="en-US" sz="2800" dirty="0">
                <a:solidFill>
                  <a:srgbClr val="003DB8"/>
                </a:solidFill>
                <a:latin typeface="Arial" charset="0"/>
              </a:rPr>
              <a:t>     activities</a:t>
            </a:r>
          </a:p>
          <a:p>
            <a:pPr marL="0" indent="0">
              <a:buNone/>
            </a:pPr>
            <a:endParaRPr lang="en-US" dirty="0"/>
          </a:p>
        </p:txBody>
      </p:sp>
    </p:spTree>
    <p:extLst>
      <p:ext uri="{BB962C8B-B14F-4D97-AF65-F5344CB8AC3E}">
        <p14:creationId xmlns:p14="http://schemas.microsoft.com/office/powerpoint/2010/main" val="3773357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b="1" dirty="0">
                <a:latin typeface="+mn-lt"/>
              </a:rPr>
            </a:br>
            <a:r>
              <a:rPr lang="en-US" altLang="en-US" b="1" dirty="0">
                <a:solidFill>
                  <a:schemeClr val="accent2"/>
                </a:solidFill>
                <a:latin typeface="+mn-lt"/>
              </a:rPr>
              <a:t>III.    Accessibility of Collections </a:t>
            </a:r>
            <a:br>
              <a:rPr lang="en-US" altLang="en-US" b="1" dirty="0">
                <a:solidFill>
                  <a:schemeClr val="accent2"/>
                </a:solidFill>
                <a:latin typeface="+mn-lt"/>
              </a:rPr>
            </a:br>
            <a:r>
              <a:rPr lang="en-US" altLang="en-US" b="1" dirty="0">
                <a:solidFill>
                  <a:schemeClr val="accent2"/>
                </a:solidFill>
                <a:latin typeface="+mn-lt"/>
              </a:rPr>
              <a:t>        to the Public - 1</a:t>
            </a:r>
            <a:br>
              <a:rPr lang="en-US" altLang="en-US" b="1" dirty="0">
                <a:effectLst>
                  <a:outerShdw blurRad="38100" dist="38100" dir="2700000" algn="tl">
                    <a:srgbClr val="000000"/>
                  </a:outerShdw>
                </a:effectLst>
                <a:latin typeface="Rockwell" pitchFamily="18" charset="0"/>
              </a:rPr>
            </a:br>
            <a:endParaRPr lang="en-US" dirty="0"/>
          </a:p>
        </p:txBody>
      </p:sp>
      <p:sp>
        <p:nvSpPr>
          <p:cNvPr id="3" name="Content Placeholder 2"/>
          <p:cNvSpPr>
            <a:spLocks noGrp="1"/>
          </p:cNvSpPr>
          <p:nvPr>
            <p:ph idx="1"/>
          </p:nvPr>
        </p:nvSpPr>
        <p:spPr/>
        <p:txBody>
          <a:bodyPr>
            <a:normAutofit/>
          </a:bodyPr>
          <a:lstStyle/>
          <a:p>
            <a:pPr>
              <a:spcBef>
                <a:spcPct val="0"/>
              </a:spcBef>
              <a:buClrTx/>
              <a:buSzTx/>
              <a:buFontTx/>
              <a:buNone/>
            </a:pPr>
            <a:r>
              <a:rPr lang="en-US" altLang="en-US" sz="2800" b="1" dirty="0">
                <a:solidFill>
                  <a:schemeClr val="tx2"/>
                </a:solidFill>
              </a:rPr>
              <a:t>A.      Access policies and practices of the 	institution</a:t>
            </a:r>
          </a:p>
          <a:p>
            <a:pPr marL="0" indent="0">
              <a:buNone/>
            </a:pPr>
            <a:endParaRPr lang="en-US" altLang="en-US" b="1" dirty="0">
              <a:effectLst>
                <a:outerShdw blurRad="38100" dist="38100" dir="2700000" algn="tl">
                  <a:srgbClr val="C0C0C0"/>
                </a:outerShdw>
              </a:effectLst>
            </a:endParaRPr>
          </a:p>
          <a:p>
            <a:pPr marL="0" indent="0">
              <a:buNone/>
            </a:pPr>
            <a:r>
              <a:rPr lang="en-US" altLang="en-US" b="1" dirty="0">
                <a:effectLst>
                  <a:outerShdw blurRad="38100" dist="38100" dir="2700000" algn="tl">
                    <a:srgbClr val="C0C0C0"/>
                  </a:outerShdw>
                </a:effectLst>
              </a:rPr>
              <a:t>	</a:t>
            </a:r>
            <a:r>
              <a:rPr lang="en-US" altLang="en-US" sz="2800" b="1" dirty="0"/>
              <a:t>Topics</a:t>
            </a:r>
          </a:p>
          <a:p>
            <a:pPr lvl="3">
              <a:lnSpc>
                <a:spcPct val="220000"/>
              </a:lnSpc>
              <a:spcBef>
                <a:spcPct val="30000"/>
              </a:spcBef>
              <a:buClrTx/>
              <a:buFont typeface="Monotype Sorts" pitchFamily="2" charset="2"/>
              <a:buChar char="4"/>
            </a:pPr>
            <a:r>
              <a:rPr lang="en-US" altLang="en-US" sz="2800" dirty="0">
                <a:solidFill>
                  <a:srgbClr val="003DB8"/>
                </a:solidFill>
                <a:latin typeface="Arial" charset="0"/>
              </a:rPr>
              <a:t>Hours Open</a:t>
            </a:r>
          </a:p>
          <a:p>
            <a:pPr lvl="3">
              <a:lnSpc>
                <a:spcPct val="150000"/>
              </a:lnSpc>
              <a:spcBef>
                <a:spcPct val="0"/>
              </a:spcBef>
              <a:buClrTx/>
              <a:buFont typeface="Monotype Sorts" pitchFamily="2" charset="2"/>
              <a:buChar char="4"/>
            </a:pPr>
            <a:r>
              <a:rPr lang="en-US" altLang="en-US" sz="2800" dirty="0">
                <a:solidFill>
                  <a:srgbClr val="003DB8"/>
                </a:solidFill>
                <a:latin typeface="Arial" charset="0"/>
              </a:rPr>
              <a:t>Number of patrons</a:t>
            </a:r>
          </a:p>
          <a:p>
            <a:pPr lvl="3">
              <a:lnSpc>
                <a:spcPct val="150000"/>
              </a:lnSpc>
              <a:spcBef>
                <a:spcPct val="0"/>
              </a:spcBef>
              <a:buClrTx/>
              <a:buFont typeface="Monotype Sorts" pitchFamily="2" charset="2"/>
              <a:buChar char="4"/>
            </a:pPr>
            <a:r>
              <a:rPr lang="en-US" altLang="en-US" sz="2800" dirty="0">
                <a:solidFill>
                  <a:srgbClr val="003DB8"/>
                </a:solidFill>
                <a:latin typeface="Arial" charset="0"/>
              </a:rPr>
              <a:t>Items loaned or used on site</a:t>
            </a:r>
          </a:p>
          <a:p>
            <a:pPr lvl="3">
              <a:lnSpc>
                <a:spcPct val="150000"/>
              </a:lnSpc>
              <a:spcBef>
                <a:spcPct val="0"/>
              </a:spcBef>
              <a:buClrTx/>
              <a:buFont typeface="Monotype Sorts" pitchFamily="2" charset="2"/>
              <a:buChar char="4"/>
            </a:pPr>
            <a:r>
              <a:rPr lang="en-US" altLang="en-US" sz="2800" dirty="0">
                <a:solidFill>
                  <a:srgbClr val="003DB8"/>
                </a:solidFill>
                <a:latin typeface="Arial" charset="0"/>
              </a:rPr>
              <a:t>Cooperative access programs </a:t>
            </a:r>
            <a:endParaRPr lang="en-US" altLang="en-US" sz="2800" dirty="0">
              <a:solidFill>
                <a:srgbClr val="003DB8"/>
              </a:solidFill>
              <a:effectLst>
                <a:outerShdw blurRad="38100" dist="38100" dir="2700000" algn="tl">
                  <a:srgbClr val="C0C0C0"/>
                </a:outerShdw>
              </a:effectLst>
            </a:endParaRPr>
          </a:p>
        </p:txBody>
      </p:sp>
    </p:spTree>
    <p:extLst>
      <p:ext uri="{BB962C8B-B14F-4D97-AF65-F5344CB8AC3E}">
        <p14:creationId xmlns:p14="http://schemas.microsoft.com/office/powerpoint/2010/main" val="1727911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chemeClr val="accent2"/>
                </a:solidFill>
              </a:rPr>
              <a:t>III.    Accessibility of Collections </a:t>
            </a:r>
            <a:br>
              <a:rPr lang="en-US" altLang="en-US" b="1" dirty="0">
                <a:solidFill>
                  <a:schemeClr val="accent2"/>
                </a:solidFill>
              </a:rPr>
            </a:br>
            <a:r>
              <a:rPr lang="en-US" altLang="en-US" b="1" dirty="0">
                <a:solidFill>
                  <a:schemeClr val="accent2"/>
                </a:solidFill>
              </a:rPr>
              <a:t>        to the Public - 2</a:t>
            </a:r>
            <a:endParaRPr lang="en-US" dirty="0">
              <a:solidFill>
                <a:schemeClr val="accent2"/>
              </a:solidFill>
            </a:endParaRPr>
          </a:p>
        </p:txBody>
      </p:sp>
      <p:sp>
        <p:nvSpPr>
          <p:cNvPr id="3" name="Content Placeholder 2"/>
          <p:cNvSpPr>
            <a:spLocks noGrp="1"/>
          </p:cNvSpPr>
          <p:nvPr>
            <p:ph idx="1"/>
          </p:nvPr>
        </p:nvSpPr>
        <p:spPr/>
        <p:txBody>
          <a:bodyPr/>
          <a:lstStyle/>
          <a:p>
            <a:pPr marL="0" indent="0">
              <a:buNone/>
            </a:pPr>
            <a:r>
              <a:rPr lang="en-US" altLang="en-US" sz="2800" b="1" dirty="0">
                <a:solidFill>
                  <a:schemeClr val="tx2"/>
                </a:solidFill>
              </a:rPr>
              <a:t>B.    Cataloging or other forms of             	bibliographic control</a:t>
            </a:r>
          </a:p>
          <a:p>
            <a:pPr marL="0" indent="0">
              <a:buNone/>
            </a:pPr>
            <a:endParaRPr lang="en-US" altLang="en-US" sz="2800" dirty="0">
              <a:solidFill>
                <a:schemeClr val="tx2"/>
              </a:solidFill>
            </a:endParaRPr>
          </a:p>
          <a:p>
            <a:pPr marL="0" indent="0">
              <a:buNone/>
            </a:pPr>
            <a:r>
              <a:rPr lang="en-US" altLang="en-US" b="1" dirty="0">
                <a:effectLst>
                  <a:outerShdw blurRad="38100" dist="38100" dir="2700000" algn="tl">
                    <a:srgbClr val="C0C0C0"/>
                  </a:outerShdw>
                </a:effectLst>
              </a:rPr>
              <a:t>	</a:t>
            </a:r>
            <a:r>
              <a:rPr lang="en-US" altLang="en-US" sz="2800" b="1" dirty="0"/>
              <a:t>Topics</a:t>
            </a:r>
          </a:p>
          <a:p>
            <a:pPr lvl="3">
              <a:lnSpc>
                <a:spcPct val="220000"/>
              </a:lnSpc>
              <a:spcBef>
                <a:spcPct val="30000"/>
              </a:spcBef>
              <a:buClrTx/>
              <a:buFont typeface="Monotype Sorts" pitchFamily="2" charset="2"/>
              <a:buChar char="4"/>
            </a:pPr>
            <a:r>
              <a:rPr lang="en-US" altLang="en-US" sz="2800" dirty="0">
                <a:solidFill>
                  <a:srgbClr val="003DB8"/>
                </a:solidFill>
              </a:rPr>
              <a:t>Type of cataloging or arrangement</a:t>
            </a:r>
          </a:p>
          <a:p>
            <a:pPr lvl="3">
              <a:lnSpc>
                <a:spcPct val="150000"/>
              </a:lnSpc>
              <a:spcBef>
                <a:spcPct val="0"/>
              </a:spcBef>
              <a:buClrTx/>
              <a:buFont typeface="Monotype Sorts" pitchFamily="2" charset="2"/>
              <a:buChar char="4"/>
            </a:pPr>
            <a:r>
              <a:rPr lang="en-US" altLang="en-US" sz="2800" dirty="0">
                <a:solidFill>
                  <a:srgbClr val="003DB8"/>
                </a:solidFill>
              </a:rPr>
              <a:t>Use of regional or national databases</a:t>
            </a:r>
          </a:p>
          <a:p>
            <a:pPr lvl="3">
              <a:spcBef>
                <a:spcPct val="40000"/>
              </a:spcBef>
              <a:buClrTx/>
              <a:buFont typeface="Monotype Sorts" pitchFamily="2" charset="2"/>
              <a:buChar char="4"/>
            </a:pPr>
            <a:r>
              <a:rPr lang="en-US" altLang="en-US" sz="2800" dirty="0">
                <a:solidFill>
                  <a:srgbClr val="003DB8"/>
                </a:solidFill>
              </a:rPr>
              <a:t>Use of other standard bibliographic </a:t>
            </a:r>
            <a:br>
              <a:rPr lang="en-US" altLang="en-US" sz="2800" dirty="0">
                <a:solidFill>
                  <a:srgbClr val="003DB8"/>
                </a:solidFill>
              </a:rPr>
            </a:br>
            <a:r>
              <a:rPr lang="en-US" altLang="en-US" sz="2800" dirty="0">
                <a:solidFill>
                  <a:srgbClr val="003DB8"/>
                </a:solidFill>
              </a:rPr>
              <a:t>      resources</a:t>
            </a:r>
            <a:endParaRPr lang="en-US" sz="2800" dirty="0">
              <a:solidFill>
                <a:srgbClr val="003DB8"/>
              </a:solidFill>
            </a:endParaRPr>
          </a:p>
        </p:txBody>
      </p:sp>
    </p:spTree>
    <p:extLst>
      <p:ext uri="{BB962C8B-B14F-4D97-AF65-F5344CB8AC3E}">
        <p14:creationId xmlns:p14="http://schemas.microsoft.com/office/powerpoint/2010/main" val="4003486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chemeClr val="accent2"/>
                </a:solidFill>
              </a:rPr>
              <a:t>III.    Accessibility of Collections </a:t>
            </a:r>
            <a:br>
              <a:rPr lang="en-US" altLang="en-US" b="1" dirty="0">
                <a:solidFill>
                  <a:schemeClr val="accent2"/>
                </a:solidFill>
              </a:rPr>
            </a:br>
            <a:r>
              <a:rPr lang="en-US" altLang="en-US" b="1" dirty="0">
                <a:solidFill>
                  <a:schemeClr val="accent2"/>
                </a:solidFill>
              </a:rPr>
              <a:t>        to the Public - 3</a:t>
            </a:r>
            <a:endParaRPr lang="en-US" dirty="0">
              <a:solidFill>
                <a:schemeClr val="accent2"/>
              </a:solidFill>
            </a:endParaRPr>
          </a:p>
        </p:txBody>
      </p:sp>
      <p:sp>
        <p:nvSpPr>
          <p:cNvPr id="3" name="Content Placeholder 2"/>
          <p:cNvSpPr>
            <a:spLocks noGrp="1"/>
          </p:cNvSpPr>
          <p:nvPr>
            <p:ph idx="1"/>
          </p:nvPr>
        </p:nvSpPr>
        <p:spPr/>
        <p:txBody>
          <a:bodyPr/>
          <a:lstStyle/>
          <a:p>
            <a:pPr marL="0" indent="0">
              <a:buNone/>
            </a:pPr>
            <a:endParaRPr lang="en-US" altLang="en-US" sz="3200" dirty="0">
              <a:solidFill>
                <a:schemeClr val="tx2"/>
              </a:solidFill>
            </a:endParaRPr>
          </a:p>
          <a:p>
            <a:pPr marL="0" indent="0">
              <a:buNone/>
            </a:pPr>
            <a:r>
              <a:rPr lang="en-US" altLang="en-US" sz="3200" b="1" dirty="0">
                <a:solidFill>
                  <a:schemeClr val="tx2"/>
                </a:solidFill>
              </a:rPr>
              <a:t>C.    Ownership of materials</a:t>
            </a:r>
          </a:p>
          <a:p>
            <a:pPr marL="0" indent="0">
              <a:buNone/>
            </a:pPr>
            <a:endParaRPr lang="en-US" altLang="en-US" sz="3200" dirty="0">
              <a:solidFill>
                <a:schemeClr val="tx2"/>
              </a:solidFill>
            </a:endParaRPr>
          </a:p>
          <a:p>
            <a:pPr marL="0" indent="0">
              <a:buNone/>
            </a:pPr>
            <a:r>
              <a:rPr lang="en-US" altLang="en-US" sz="2800" b="1" dirty="0">
                <a:effectLst>
                  <a:outerShdw blurRad="38100" dist="38100" dir="2700000" algn="tl">
                    <a:srgbClr val="C0C0C0"/>
                  </a:outerShdw>
                </a:effectLst>
              </a:rPr>
              <a:t>	Topics</a:t>
            </a:r>
          </a:p>
          <a:p>
            <a:pPr marL="0" indent="0">
              <a:buNone/>
            </a:pPr>
            <a:endParaRPr lang="en-US" altLang="en-US" sz="2800" b="1" dirty="0">
              <a:effectLst>
                <a:outerShdw blurRad="38100" dist="38100" dir="2700000" algn="tl">
                  <a:srgbClr val="C0C0C0"/>
                </a:outerShdw>
              </a:effectLst>
            </a:endParaRPr>
          </a:p>
          <a:p>
            <a:pPr lvl="3">
              <a:spcBef>
                <a:spcPct val="0"/>
              </a:spcBef>
              <a:buClrTx/>
              <a:buFont typeface="Monotype Sorts" pitchFamily="2" charset="2"/>
              <a:buChar char="4"/>
            </a:pPr>
            <a:r>
              <a:rPr lang="en-US" altLang="en-US" sz="2800" dirty="0">
                <a:solidFill>
                  <a:srgbClr val="003DB8"/>
                </a:solidFill>
              </a:rPr>
              <a:t>Owned by institution</a:t>
            </a:r>
          </a:p>
          <a:p>
            <a:pPr lvl="3">
              <a:lnSpc>
                <a:spcPct val="150000"/>
              </a:lnSpc>
              <a:spcBef>
                <a:spcPct val="0"/>
              </a:spcBef>
              <a:buClrTx/>
              <a:buFont typeface="Monotype Sorts" pitchFamily="2" charset="2"/>
              <a:buChar char="4"/>
            </a:pPr>
            <a:r>
              <a:rPr lang="en-US" altLang="en-US" sz="2800" dirty="0">
                <a:solidFill>
                  <a:srgbClr val="003DB8"/>
                </a:solidFill>
              </a:rPr>
              <a:t>Copy of deposit agreement</a:t>
            </a:r>
          </a:p>
          <a:p>
            <a:pPr marL="0" indent="0">
              <a:buNone/>
            </a:pPr>
            <a:endParaRPr lang="en-US" dirty="0"/>
          </a:p>
        </p:txBody>
      </p:sp>
    </p:spTree>
    <p:extLst>
      <p:ext uri="{BB962C8B-B14F-4D97-AF65-F5344CB8AC3E}">
        <p14:creationId xmlns:p14="http://schemas.microsoft.com/office/powerpoint/2010/main" val="2641847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br>
              <a:rPr lang="en-US" altLang="en-US" b="1" dirty="0">
                <a:solidFill>
                  <a:schemeClr val="accent2"/>
                </a:solidFill>
                <a:effectLst>
                  <a:outerShdw blurRad="38100" dist="38100" dir="2700000" algn="tl">
                    <a:srgbClr val="000000"/>
                  </a:outerShdw>
                </a:effectLst>
                <a:latin typeface="Rockwell" pitchFamily="18" charset="0"/>
              </a:rPr>
            </a:br>
            <a:r>
              <a:rPr lang="en-US" altLang="en-US" b="1" dirty="0">
                <a:solidFill>
                  <a:schemeClr val="tx1"/>
                </a:solidFill>
              </a:rPr>
              <a:t>IV.  Research Value of Materials </a:t>
            </a:r>
            <a:br>
              <a:rPr lang="en-US" altLang="en-US" b="1" dirty="0">
                <a:solidFill>
                  <a:schemeClr val="tx1"/>
                </a:solidFill>
              </a:rPr>
            </a:br>
            <a:r>
              <a:rPr lang="en-US" altLang="en-US" b="1" dirty="0">
                <a:solidFill>
                  <a:schemeClr val="tx1"/>
                </a:solidFill>
              </a:rPr>
              <a:t>To Be Preserved</a:t>
            </a:r>
            <a:br>
              <a:rPr lang="en-US" altLang="en-US" b="1" dirty="0">
                <a:effectLst>
                  <a:outerShdw blurRad="38100" dist="38100" dir="2700000" algn="tl">
                    <a:srgbClr val="000000"/>
                  </a:outerShdw>
                </a:effectLst>
                <a:latin typeface="Rockwell" pitchFamily="18" charset="0"/>
              </a:rPr>
            </a:b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altLang="en-US" sz="2800" dirty="0">
              <a:solidFill>
                <a:schemeClr val="accent2"/>
              </a:solidFill>
            </a:endParaRPr>
          </a:p>
          <a:p>
            <a:pPr marL="0" indent="0">
              <a:buNone/>
            </a:pPr>
            <a:r>
              <a:rPr lang="en-US" altLang="en-US" sz="2800" b="1" dirty="0">
                <a:solidFill>
                  <a:schemeClr val="accent2"/>
                </a:solidFill>
              </a:rPr>
              <a:t>A.  Description of materials to be preserved with grant funds</a:t>
            </a:r>
          </a:p>
          <a:p>
            <a:pPr marL="0" indent="0">
              <a:buNone/>
            </a:pPr>
            <a:r>
              <a:rPr lang="en-US" altLang="en-US" sz="2800" b="1" dirty="0">
                <a:effectLst>
                  <a:outerShdw blurRad="38100" dist="38100" dir="2700000" algn="tl">
                    <a:srgbClr val="C0C0C0"/>
                  </a:outerShdw>
                </a:effectLst>
              </a:rPr>
              <a:t>	</a:t>
            </a:r>
          </a:p>
          <a:p>
            <a:pPr marL="0" indent="0">
              <a:buNone/>
            </a:pPr>
            <a:r>
              <a:rPr lang="en-US" altLang="en-US" sz="2800" b="1" dirty="0">
                <a:solidFill>
                  <a:schemeClr val="tx2"/>
                </a:solidFill>
                <a:effectLst>
                  <a:outerShdw blurRad="38100" dist="38100" dir="2700000" algn="tl">
                    <a:srgbClr val="C0C0C0"/>
                  </a:outerShdw>
                </a:effectLst>
              </a:rPr>
              <a:t>	</a:t>
            </a:r>
            <a:r>
              <a:rPr lang="en-US" altLang="en-US" sz="2800" b="1" dirty="0">
                <a:solidFill>
                  <a:schemeClr val="tx2"/>
                </a:solidFill>
              </a:rPr>
              <a:t>Topics</a:t>
            </a:r>
          </a:p>
          <a:p>
            <a:pPr lvl="3">
              <a:spcBef>
                <a:spcPct val="0"/>
              </a:spcBef>
              <a:buClrTx/>
              <a:buFont typeface="Monotype Sorts" pitchFamily="2" charset="2"/>
              <a:buChar char="4"/>
            </a:pPr>
            <a:r>
              <a:rPr lang="en-US" altLang="en-US" sz="2400" dirty="0">
                <a:solidFill>
                  <a:srgbClr val="003DB8"/>
                </a:solidFill>
              </a:rPr>
              <a:t>Subject area or content</a:t>
            </a:r>
          </a:p>
          <a:p>
            <a:pPr lvl="3">
              <a:spcBef>
                <a:spcPct val="30000"/>
              </a:spcBef>
              <a:buClrTx/>
              <a:buFont typeface="Monotype Sorts" pitchFamily="2" charset="2"/>
              <a:buChar char="4"/>
            </a:pPr>
            <a:r>
              <a:rPr lang="en-US" altLang="en-US" sz="2400" dirty="0">
                <a:solidFill>
                  <a:srgbClr val="003DB8"/>
                </a:solidFill>
              </a:rPr>
              <a:t>Format (books, </a:t>
            </a:r>
            <a:r>
              <a:rPr lang="en-US" altLang="en-US" sz="2400" dirty="0" err="1">
                <a:solidFill>
                  <a:srgbClr val="003DB8"/>
                </a:solidFill>
              </a:rPr>
              <a:t>mss</a:t>
            </a:r>
            <a:r>
              <a:rPr lang="en-US" altLang="en-US" sz="2400" dirty="0">
                <a:solidFill>
                  <a:srgbClr val="003DB8"/>
                </a:solidFill>
              </a:rPr>
              <a:t>, photos, maps, etc.)</a:t>
            </a:r>
          </a:p>
          <a:p>
            <a:pPr lvl="3">
              <a:spcBef>
                <a:spcPct val="30000"/>
              </a:spcBef>
              <a:buClrTx/>
              <a:buFont typeface="Monotype Sorts" pitchFamily="2" charset="2"/>
              <a:buChar char="4"/>
            </a:pPr>
            <a:r>
              <a:rPr lang="en-US" altLang="en-US" sz="2400" dirty="0">
                <a:solidFill>
                  <a:srgbClr val="003DB8"/>
                </a:solidFill>
              </a:rPr>
              <a:t>Quantity of materials</a:t>
            </a:r>
          </a:p>
          <a:p>
            <a:pPr lvl="3">
              <a:spcBef>
                <a:spcPct val="30000"/>
              </a:spcBef>
              <a:buClrTx/>
              <a:buFont typeface="Monotype Sorts" pitchFamily="2" charset="2"/>
              <a:buChar char="4"/>
            </a:pPr>
            <a:r>
              <a:rPr lang="en-US" altLang="en-US" sz="2400" dirty="0">
                <a:solidFill>
                  <a:srgbClr val="003DB8"/>
                </a:solidFill>
              </a:rPr>
              <a:t>Condition and specific preservation problems</a:t>
            </a:r>
          </a:p>
          <a:p>
            <a:pPr lvl="3">
              <a:spcBef>
                <a:spcPct val="30000"/>
              </a:spcBef>
              <a:buClrTx/>
              <a:buFont typeface="Monotype Sorts" pitchFamily="2" charset="2"/>
              <a:buChar char="4"/>
            </a:pPr>
            <a:r>
              <a:rPr lang="en-US" altLang="en-US" sz="2400" dirty="0">
                <a:solidFill>
                  <a:srgbClr val="003DB8"/>
                </a:solidFill>
              </a:rPr>
              <a:t>Type of research for which materials are likely to be used</a:t>
            </a:r>
          </a:p>
          <a:p>
            <a:pPr marL="0" indent="0">
              <a:buNone/>
            </a:pPr>
            <a:endParaRPr lang="en-US" altLang="en-US" b="1" dirty="0">
              <a:solidFill>
                <a:schemeClr val="tx2"/>
              </a:solidFill>
              <a:latin typeface="Arial" charset="0"/>
            </a:endParaRPr>
          </a:p>
          <a:p>
            <a:pPr marL="0" indent="0">
              <a:buNone/>
            </a:pPr>
            <a:endParaRPr lang="en-US" dirty="0"/>
          </a:p>
        </p:txBody>
      </p:sp>
    </p:spTree>
    <p:extLst>
      <p:ext uri="{BB962C8B-B14F-4D97-AF65-F5344CB8AC3E}">
        <p14:creationId xmlns:p14="http://schemas.microsoft.com/office/powerpoint/2010/main" val="221908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altLang="en-US" dirty="0">
                <a:solidFill>
                  <a:srgbClr val="008000"/>
                </a:solidFill>
                <a:effectLst>
                  <a:outerShdw blurRad="38100" dist="38100" dir="2700000" algn="tl">
                    <a:srgbClr val="000000"/>
                  </a:outerShdw>
                </a:effectLst>
                <a:latin typeface="Tahoma" pitchFamily="34" charset="0"/>
              </a:rPr>
            </a:br>
            <a:r>
              <a:rPr lang="en-US" altLang="en-US" sz="4900" dirty="0">
                <a:effectLst>
                  <a:outerShdw blurRad="38100" dist="38100" dir="2700000" algn="tl">
                    <a:srgbClr val="000000"/>
                  </a:outerShdw>
                </a:effectLst>
                <a:latin typeface="Book Antiqua" panose="02040602050305030304" pitchFamily="18" charset="0"/>
              </a:rPr>
              <a:t>Eligible Expenditures</a:t>
            </a:r>
            <a:br>
              <a:rPr lang="en-US" altLang="en-US" sz="2400" dirty="0">
                <a:solidFill>
                  <a:srgbClr val="008000"/>
                </a:solidFill>
                <a:effectLst>
                  <a:outerShdw blurRad="38100" dist="38100" dir="2700000" algn="tl">
                    <a:srgbClr val="000000"/>
                  </a:outerShdw>
                </a:effectLst>
                <a:latin typeface="Tahoma" pitchFamily="34" charset="0"/>
              </a:rPr>
            </a:b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altLang="en-US" sz="2800" b="1" dirty="0">
              <a:solidFill>
                <a:schemeClr val="accent2"/>
              </a:solidFill>
              <a:latin typeface="Arial" charset="0"/>
            </a:endParaRPr>
          </a:p>
          <a:p>
            <a:pPr marL="0" indent="0">
              <a:buNone/>
            </a:pPr>
            <a:r>
              <a:rPr lang="en-US" altLang="en-US" sz="2800" b="1" dirty="0">
                <a:solidFill>
                  <a:schemeClr val="accent2"/>
                </a:solidFill>
                <a:latin typeface="Arial" charset="0"/>
              </a:rPr>
              <a:t>Expenditures may include</a:t>
            </a:r>
            <a:r>
              <a:rPr lang="en-US" altLang="en-US" sz="2800" dirty="0">
                <a:solidFill>
                  <a:schemeClr val="accent2"/>
                </a:solidFill>
                <a:effectLst>
                  <a:outerShdw blurRad="38100" dist="38100" dir="2700000" algn="tl">
                    <a:srgbClr val="000000"/>
                  </a:outerShdw>
                </a:effectLst>
                <a:latin typeface="Arial" charset="0"/>
              </a:rPr>
              <a:t>:</a:t>
            </a:r>
          </a:p>
          <a:p>
            <a:pPr marL="1370013" indent="-457200">
              <a:buFont typeface="Wingdings" pitchFamily="2" charset="2"/>
              <a:buChar char="Ø"/>
            </a:pPr>
            <a:r>
              <a:rPr lang="en-US" altLang="en-US" sz="2800" dirty="0">
                <a:solidFill>
                  <a:schemeClr val="accent2"/>
                </a:solidFill>
                <a:latin typeface="Arial" charset="0"/>
              </a:rPr>
              <a:t>personnel costs</a:t>
            </a:r>
          </a:p>
          <a:p>
            <a:pPr marL="1370013" indent="-457200">
              <a:buFont typeface="Wingdings" pitchFamily="2" charset="2"/>
              <a:buChar char="Ø"/>
            </a:pPr>
            <a:r>
              <a:rPr lang="en-US" altLang="en-US" sz="2800" dirty="0">
                <a:solidFill>
                  <a:schemeClr val="accent2"/>
                </a:solidFill>
                <a:latin typeface="Arial" charset="0"/>
              </a:rPr>
              <a:t>service and consultant contracts</a:t>
            </a:r>
          </a:p>
          <a:p>
            <a:pPr marL="1370013" indent="-457200">
              <a:buFont typeface="Wingdings" pitchFamily="2" charset="2"/>
              <a:buChar char="Ø"/>
            </a:pPr>
            <a:r>
              <a:rPr lang="en-US" altLang="en-US" sz="2800" dirty="0">
                <a:solidFill>
                  <a:schemeClr val="accent2"/>
                </a:solidFill>
                <a:latin typeface="Arial" charset="0"/>
              </a:rPr>
              <a:t>supplies and equipment for project   activities, or other activities</a:t>
            </a:r>
          </a:p>
          <a:p>
            <a:pPr marL="0" lvl="0" indent="0" eaLnBrk="0" fontAlgn="base" hangingPunct="0">
              <a:spcBef>
                <a:spcPct val="0"/>
              </a:spcBef>
              <a:spcAft>
                <a:spcPct val="10000"/>
              </a:spcAft>
              <a:buClrTx/>
              <a:buSzTx/>
              <a:buNone/>
            </a:pPr>
            <a:endParaRPr lang="en-US" altLang="en-US" sz="2000" b="1" dirty="0">
              <a:solidFill>
                <a:srgbClr val="008000"/>
              </a:solidFill>
              <a:latin typeface="Arial" charset="0"/>
            </a:endParaRPr>
          </a:p>
          <a:p>
            <a:pPr marL="0" lvl="0" indent="0" eaLnBrk="0" fontAlgn="base" hangingPunct="0">
              <a:spcBef>
                <a:spcPct val="0"/>
              </a:spcBef>
              <a:spcAft>
                <a:spcPct val="10000"/>
              </a:spcAft>
              <a:buClrTx/>
              <a:buSzTx/>
              <a:buNone/>
            </a:pPr>
            <a:endParaRPr lang="en-US" altLang="en-US" sz="2000" b="1" dirty="0">
              <a:solidFill>
                <a:srgbClr val="008000"/>
              </a:solidFill>
              <a:latin typeface="Arial" charset="0"/>
            </a:endParaRPr>
          </a:p>
          <a:p>
            <a:pPr marL="0" lvl="0" indent="0" eaLnBrk="0" fontAlgn="base" hangingPunct="0">
              <a:spcBef>
                <a:spcPct val="0"/>
              </a:spcBef>
              <a:spcAft>
                <a:spcPct val="10000"/>
              </a:spcAft>
              <a:buClrTx/>
              <a:buSzTx/>
              <a:buNone/>
            </a:pPr>
            <a:r>
              <a:rPr lang="en-US" altLang="en-US" sz="2000" b="1" i="1" dirty="0">
                <a:solidFill>
                  <a:schemeClr val="tx2"/>
                </a:solidFill>
                <a:latin typeface="Arial" charset="0"/>
              </a:rPr>
              <a:t>All expenditures of discretionary grant funds, whether for personnel, contracted services, supplies, equipment, or others, must be for preservation activities described under FUNDABLE ACTIVITIES</a:t>
            </a:r>
          </a:p>
          <a:p>
            <a:pPr marL="912813" indent="0">
              <a:buNone/>
            </a:pPr>
            <a:endParaRPr lang="en-US" altLang="en-US" sz="2800" dirty="0">
              <a:solidFill>
                <a:schemeClr val="accent2"/>
              </a:solidFill>
              <a:latin typeface="Arial" charset="0"/>
            </a:endParaRPr>
          </a:p>
          <a:p>
            <a:endParaRPr lang="en-US" dirty="0"/>
          </a:p>
        </p:txBody>
      </p:sp>
    </p:spTree>
    <p:extLst>
      <p:ext uri="{BB962C8B-B14F-4D97-AF65-F5344CB8AC3E}">
        <p14:creationId xmlns:p14="http://schemas.microsoft.com/office/powerpoint/2010/main" val="1756608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chemeClr val="tx1"/>
                </a:solidFill>
              </a:rPr>
              <a:t>IV.  Research Value of Materials </a:t>
            </a:r>
            <a:br>
              <a:rPr lang="en-US" altLang="en-US" b="1" dirty="0">
                <a:solidFill>
                  <a:schemeClr val="tx1"/>
                </a:solidFill>
              </a:rPr>
            </a:br>
            <a:r>
              <a:rPr lang="en-US" altLang="en-US" b="1" dirty="0">
                <a:solidFill>
                  <a:schemeClr val="tx1"/>
                </a:solidFill>
              </a:rPr>
              <a:t>To Be Preserved</a:t>
            </a:r>
            <a:endParaRPr lang="en-US" dirty="0"/>
          </a:p>
        </p:txBody>
      </p:sp>
      <p:sp>
        <p:nvSpPr>
          <p:cNvPr id="3" name="Content Placeholder 2"/>
          <p:cNvSpPr>
            <a:spLocks noGrp="1"/>
          </p:cNvSpPr>
          <p:nvPr>
            <p:ph idx="1"/>
          </p:nvPr>
        </p:nvSpPr>
        <p:spPr/>
        <p:txBody>
          <a:bodyPr>
            <a:normAutofit/>
          </a:bodyPr>
          <a:lstStyle/>
          <a:p>
            <a:pPr marL="0" indent="0">
              <a:buNone/>
            </a:pPr>
            <a:r>
              <a:rPr lang="en-US" altLang="en-US" b="1" dirty="0">
                <a:solidFill>
                  <a:schemeClr val="accent2"/>
                </a:solidFill>
                <a:latin typeface="Arial" charset="0"/>
              </a:rPr>
              <a:t>B.  Significance of materials for research</a:t>
            </a:r>
            <a:endParaRPr lang="en-US" altLang="en-US" b="1" dirty="0">
              <a:solidFill>
                <a:schemeClr val="tx2"/>
              </a:solidFill>
              <a:latin typeface="Arial Rounded MT Bold" pitchFamily="34" charset="0"/>
            </a:endParaRPr>
          </a:p>
          <a:p>
            <a:pPr marL="0" indent="0">
              <a:buNone/>
            </a:pPr>
            <a:r>
              <a:rPr lang="en-US" altLang="en-US" b="1" dirty="0">
                <a:solidFill>
                  <a:schemeClr val="tx2"/>
                </a:solidFill>
                <a:effectLst>
                  <a:outerShdw blurRad="38100" dist="38100" dir="2700000" algn="tl">
                    <a:srgbClr val="C0C0C0"/>
                  </a:outerShdw>
                </a:effectLst>
              </a:rPr>
              <a:t>	</a:t>
            </a:r>
            <a:r>
              <a:rPr lang="en-US" altLang="en-US" b="1" dirty="0">
                <a:solidFill>
                  <a:schemeClr val="tx2"/>
                </a:solidFill>
              </a:rPr>
              <a:t>Topics</a:t>
            </a:r>
          </a:p>
          <a:p>
            <a:pPr lvl="3">
              <a:spcBef>
                <a:spcPct val="30000"/>
              </a:spcBef>
              <a:buClrTx/>
              <a:buFont typeface="Monotype Sorts" pitchFamily="2" charset="2"/>
              <a:buChar char="4"/>
            </a:pPr>
            <a:r>
              <a:rPr lang="en-US" altLang="en-US" sz="2400" dirty="0">
                <a:solidFill>
                  <a:srgbClr val="003DB8"/>
                </a:solidFill>
                <a:latin typeface="Arial" charset="0"/>
              </a:rPr>
              <a:t>Relevance to the institution’s collections</a:t>
            </a:r>
          </a:p>
          <a:p>
            <a:pPr lvl="3">
              <a:spcBef>
                <a:spcPct val="30000"/>
              </a:spcBef>
              <a:buClrTx/>
              <a:buFont typeface="Monotype Sorts" pitchFamily="2" charset="2"/>
              <a:buChar char="4"/>
            </a:pPr>
            <a:r>
              <a:rPr lang="en-US" altLang="en-US" sz="2400" dirty="0">
                <a:solidFill>
                  <a:srgbClr val="003DB8"/>
                </a:solidFill>
                <a:latin typeface="Arial" charset="0"/>
              </a:rPr>
              <a:t>Demand for the materials by researchers</a:t>
            </a:r>
          </a:p>
          <a:p>
            <a:pPr lvl="3">
              <a:spcBef>
                <a:spcPct val="30000"/>
              </a:spcBef>
              <a:buClrTx/>
              <a:buFont typeface="Monotype Sorts" pitchFamily="2" charset="2"/>
              <a:buChar char="4"/>
            </a:pPr>
            <a:r>
              <a:rPr lang="en-US" altLang="en-US" sz="2400" dirty="0">
                <a:solidFill>
                  <a:srgbClr val="003DB8"/>
                </a:solidFill>
                <a:latin typeface="Arial" charset="0"/>
              </a:rPr>
              <a:t>Short-term topical interest?</a:t>
            </a:r>
          </a:p>
          <a:p>
            <a:pPr lvl="3">
              <a:spcBef>
                <a:spcPct val="30000"/>
              </a:spcBef>
              <a:buClrTx/>
              <a:buFont typeface="Monotype Sorts" pitchFamily="2" charset="2"/>
              <a:buChar char="4"/>
            </a:pPr>
            <a:r>
              <a:rPr lang="en-US" altLang="en-US" sz="2400" dirty="0">
                <a:solidFill>
                  <a:srgbClr val="003DB8"/>
                </a:solidFill>
                <a:latin typeface="Arial" charset="0"/>
              </a:rPr>
              <a:t>Long-term historic interest?</a:t>
            </a:r>
          </a:p>
          <a:p>
            <a:pPr lvl="3">
              <a:spcBef>
                <a:spcPct val="30000"/>
              </a:spcBef>
              <a:buClrTx/>
              <a:buFont typeface="Monotype Sorts" pitchFamily="2" charset="2"/>
              <a:buChar char="4"/>
            </a:pPr>
            <a:r>
              <a:rPr lang="en-US" altLang="en-US" sz="2400" dirty="0">
                <a:solidFill>
                  <a:srgbClr val="003DB8"/>
                </a:solidFill>
                <a:latin typeface="Arial" charset="0"/>
              </a:rPr>
              <a:t>Scope of interest -- local, regional, national, or</a:t>
            </a:r>
            <a:br>
              <a:rPr lang="en-US" altLang="en-US" sz="2400" dirty="0">
                <a:solidFill>
                  <a:srgbClr val="003DB8"/>
                </a:solidFill>
                <a:latin typeface="Arial" charset="0"/>
              </a:rPr>
            </a:br>
            <a:r>
              <a:rPr lang="en-US" altLang="en-US" sz="2400" dirty="0">
                <a:solidFill>
                  <a:srgbClr val="003DB8"/>
                </a:solidFill>
                <a:latin typeface="Arial" charset="0"/>
              </a:rPr>
              <a:t>         international</a:t>
            </a:r>
          </a:p>
          <a:p>
            <a:pPr lvl="3">
              <a:spcBef>
                <a:spcPct val="30000"/>
              </a:spcBef>
              <a:buClrTx/>
              <a:buFont typeface="Monotype Sorts" pitchFamily="2" charset="2"/>
              <a:buChar char="4"/>
            </a:pPr>
            <a:r>
              <a:rPr lang="en-US" altLang="en-US" sz="2400" dirty="0">
                <a:solidFill>
                  <a:srgbClr val="003DB8"/>
                </a:solidFill>
                <a:latin typeface="Arial" charset="0"/>
              </a:rPr>
              <a:t>Informational value or artifactual value, or both?</a:t>
            </a:r>
          </a:p>
          <a:p>
            <a:pPr lvl="3">
              <a:spcBef>
                <a:spcPct val="30000"/>
              </a:spcBef>
              <a:buClrTx/>
              <a:buFont typeface="Monotype Sorts" pitchFamily="2" charset="2"/>
              <a:buChar char="4"/>
            </a:pPr>
            <a:r>
              <a:rPr lang="en-US" altLang="en-US" sz="2400" dirty="0">
                <a:solidFill>
                  <a:srgbClr val="003DB8"/>
                </a:solidFill>
                <a:latin typeface="Arial" charset="0"/>
              </a:rPr>
              <a:t>Similar collections elsewhere?</a:t>
            </a:r>
          </a:p>
          <a:p>
            <a:pPr marL="0" indent="0">
              <a:buNone/>
            </a:pPr>
            <a:endParaRPr lang="en-US" dirty="0"/>
          </a:p>
        </p:txBody>
      </p:sp>
    </p:spTree>
    <p:extLst>
      <p:ext uri="{BB962C8B-B14F-4D97-AF65-F5344CB8AC3E}">
        <p14:creationId xmlns:p14="http://schemas.microsoft.com/office/powerpoint/2010/main" val="3706728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400" b="1" dirty="0">
                <a:solidFill>
                  <a:schemeClr val="accent6"/>
                </a:solidFill>
              </a:rPr>
              <a:t>V.  	Plan of Work - 1</a:t>
            </a:r>
            <a:br>
              <a:rPr lang="en-US" altLang="en-US" b="1" dirty="0">
                <a:effectLst>
                  <a:outerShdw blurRad="38100" dist="38100" dir="2700000" algn="tl">
                    <a:srgbClr val="C0C0C0"/>
                  </a:outerShdw>
                </a:effectLst>
                <a:latin typeface="Rockwell" pitchFamily="18" charset="0"/>
              </a:rPr>
            </a:br>
            <a:endParaRPr lang="en-US" dirty="0"/>
          </a:p>
        </p:txBody>
      </p:sp>
      <p:sp>
        <p:nvSpPr>
          <p:cNvPr id="3" name="Content Placeholder 2"/>
          <p:cNvSpPr>
            <a:spLocks noGrp="1"/>
          </p:cNvSpPr>
          <p:nvPr>
            <p:ph idx="1"/>
          </p:nvPr>
        </p:nvSpPr>
        <p:spPr/>
        <p:txBody>
          <a:bodyPr/>
          <a:lstStyle/>
          <a:p>
            <a:pPr marL="0" indent="0">
              <a:buNone/>
            </a:pPr>
            <a:r>
              <a:rPr lang="en-US" altLang="en-US" sz="2800" b="1" dirty="0">
                <a:solidFill>
                  <a:schemeClr val="accent2"/>
                </a:solidFill>
                <a:latin typeface="Arial" charset="0"/>
              </a:rPr>
              <a:t>A.  The timetable for the project</a:t>
            </a:r>
          </a:p>
          <a:p>
            <a:pPr marL="548640" lvl="2" indent="0">
              <a:buNone/>
            </a:pPr>
            <a:endParaRPr lang="en-US" altLang="en-US" sz="2400" b="1" dirty="0">
              <a:solidFill>
                <a:schemeClr val="tx2"/>
              </a:solidFill>
            </a:endParaRPr>
          </a:p>
          <a:p>
            <a:pPr marL="548640" lvl="2" indent="0">
              <a:buNone/>
            </a:pPr>
            <a:r>
              <a:rPr lang="en-US" altLang="en-US" sz="2400" b="1" dirty="0">
                <a:solidFill>
                  <a:schemeClr val="tx2"/>
                </a:solidFill>
              </a:rPr>
              <a:t>Topics</a:t>
            </a:r>
          </a:p>
          <a:p>
            <a:pPr lvl="2">
              <a:spcBef>
                <a:spcPct val="0"/>
              </a:spcBef>
              <a:buClrTx/>
              <a:buSzTx/>
              <a:buFont typeface="Monotype Sorts" pitchFamily="2" charset="2"/>
              <a:buChar char="4"/>
            </a:pPr>
            <a:r>
              <a:rPr lang="en-US" altLang="en-US" sz="2400" dirty="0">
                <a:solidFill>
                  <a:srgbClr val="003DB8"/>
                </a:solidFill>
              </a:rPr>
              <a:t>Beginning date</a:t>
            </a:r>
          </a:p>
          <a:p>
            <a:pPr lvl="2">
              <a:spcBef>
                <a:spcPct val="30000"/>
              </a:spcBef>
              <a:buClrTx/>
              <a:buSzTx/>
              <a:buFont typeface="Monotype Sorts" pitchFamily="2" charset="2"/>
              <a:buChar char="4"/>
            </a:pPr>
            <a:r>
              <a:rPr lang="en-US" altLang="en-US" sz="2400" dirty="0">
                <a:solidFill>
                  <a:srgbClr val="003DB8"/>
                </a:solidFill>
              </a:rPr>
              <a:t>Hiring date and duration of work for</a:t>
            </a:r>
            <a:br>
              <a:rPr lang="en-US" altLang="en-US" sz="2400" dirty="0">
                <a:solidFill>
                  <a:srgbClr val="003DB8"/>
                </a:solidFill>
              </a:rPr>
            </a:br>
            <a:r>
              <a:rPr lang="en-US" altLang="en-US" sz="2400" dirty="0">
                <a:solidFill>
                  <a:srgbClr val="003DB8"/>
                </a:solidFill>
              </a:rPr>
              <a:t>  new personnel</a:t>
            </a:r>
          </a:p>
          <a:p>
            <a:pPr lvl="2">
              <a:spcBef>
                <a:spcPct val="30000"/>
              </a:spcBef>
              <a:buClrTx/>
              <a:buSzTx/>
              <a:buFont typeface="Monotype Sorts" pitchFamily="2" charset="2"/>
              <a:buChar char="4"/>
            </a:pPr>
            <a:r>
              <a:rPr lang="en-US" altLang="en-US" sz="2400" dirty="0">
                <a:solidFill>
                  <a:srgbClr val="003DB8"/>
                </a:solidFill>
              </a:rPr>
              <a:t>Schedules for existing staff</a:t>
            </a:r>
          </a:p>
          <a:p>
            <a:pPr lvl="2">
              <a:spcBef>
                <a:spcPct val="30000"/>
              </a:spcBef>
              <a:buClrTx/>
              <a:buSzTx/>
              <a:buFont typeface="Monotype Sorts" pitchFamily="2" charset="2"/>
              <a:buChar char="4"/>
            </a:pPr>
            <a:r>
              <a:rPr lang="en-US" altLang="en-US" sz="2400" dirty="0">
                <a:solidFill>
                  <a:srgbClr val="003DB8"/>
                </a:solidFill>
              </a:rPr>
              <a:t>Contractual work schedules</a:t>
            </a:r>
          </a:p>
          <a:p>
            <a:pPr lvl="2">
              <a:spcBef>
                <a:spcPct val="30000"/>
              </a:spcBef>
              <a:buClrTx/>
              <a:buSzTx/>
              <a:buFont typeface="Monotype Sorts" pitchFamily="2" charset="2"/>
              <a:buChar char="4"/>
            </a:pPr>
            <a:r>
              <a:rPr lang="en-US" altLang="en-US" sz="2400" dirty="0">
                <a:solidFill>
                  <a:srgbClr val="003DB8"/>
                </a:solidFill>
              </a:rPr>
              <a:t>Schedule for all other significant project </a:t>
            </a:r>
            <a:br>
              <a:rPr lang="en-US" altLang="en-US" sz="2400" dirty="0">
                <a:solidFill>
                  <a:srgbClr val="003DB8"/>
                </a:solidFill>
              </a:rPr>
            </a:br>
            <a:r>
              <a:rPr lang="en-US" altLang="en-US" sz="2400" dirty="0">
                <a:solidFill>
                  <a:srgbClr val="003DB8"/>
                </a:solidFill>
              </a:rPr>
              <a:t>  activities</a:t>
            </a:r>
          </a:p>
          <a:p>
            <a:pPr marL="0" indent="0">
              <a:buNone/>
            </a:pPr>
            <a:endParaRPr lang="en-US" dirty="0"/>
          </a:p>
        </p:txBody>
      </p:sp>
    </p:spTree>
    <p:extLst>
      <p:ext uri="{BB962C8B-B14F-4D97-AF65-F5344CB8AC3E}">
        <p14:creationId xmlns:p14="http://schemas.microsoft.com/office/powerpoint/2010/main" val="1613546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accent6"/>
                </a:solidFill>
              </a:rPr>
              <a:t>V.  	Plan of Work - 2</a:t>
            </a:r>
            <a:endParaRPr lang="en-US" dirty="0"/>
          </a:p>
        </p:txBody>
      </p:sp>
      <p:sp>
        <p:nvSpPr>
          <p:cNvPr id="3" name="Content Placeholder 2"/>
          <p:cNvSpPr>
            <a:spLocks noGrp="1"/>
          </p:cNvSpPr>
          <p:nvPr>
            <p:ph idx="1"/>
          </p:nvPr>
        </p:nvSpPr>
        <p:spPr/>
        <p:txBody>
          <a:bodyPr/>
          <a:lstStyle/>
          <a:p>
            <a:pPr marL="0" indent="0">
              <a:buNone/>
            </a:pPr>
            <a:r>
              <a:rPr lang="en-US" altLang="en-US" sz="2800" b="1" dirty="0">
                <a:solidFill>
                  <a:schemeClr val="accent2"/>
                </a:solidFill>
              </a:rPr>
              <a:t>B.  Conservation/preservation activities to be carried out during the project</a:t>
            </a:r>
            <a:endParaRPr lang="en-US" altLang="en-US" sz="2800" b="1" dirty="0">
              <a:solidFill>
                <a:schemeClr val="tx2"/>
              </a:solidFill>
            </a:endParaRPr>
          </a:p>
          <a:p>
            <a:pPr marL="640080" lvl="5" indent="0">
              <a:buSzPct val="85000"/>
              <a:buNone/>
            </a:pPr>
            <a:endParaRPr lang="en-US" altLang="en-US" sz="2400" b="1" dirty="0">
              <a:solidFill>
                <a:schemeClr val="tx2"/>
              </a:solidFill>
            </a:endParaRPr>
          </a:p>
          <a:p>
            <a:pPr marL="640080" lvl="5" indent="0">
              <a:buSzPct val="85000"/>
              <a:buNone/>
            </a:pPr>
            <a:r>
              <a:rPr lang="en-US" altLang="en-US" sz="2400" b="1" dirty="0">
                <a:solidFill>
                  <a:schemeClr val="tx2"/>
                </a:solidFill>
              </a:rPr>
              <a:t>	Topics</a:t>
            </a:r>
          </a:p>
          <a:p>
            <a:pPr lvl="3">
              <a:lnSpc>
                <a:spcPct val="200000"/>
              </a:lnSpc>
              <a:spcBef>
                <a:spcPct val="0"/>
              </a:spcBef>
              <a:buClrTx/>
              <a:buFont typeface="Monotype Sorts" pitchFamily="2" charset="2"/>
              <a:buChar char="4"/>
            </a:pPr>
            <a:r>
              <a:rPr lang="en-US" altLang="en-US" sz="2400" dirty="0">
                <a:solidFill>
                  <a:srgbClr val="003DB8"/>
                </a:solidFill>
              </a:rPr>
              <a:t>Work to be performed</a:t>
            </a:r>
          </a:p>
          <a:p>
            <a:pPr lvl="3">
              <a:lnSpc>
                <a:spcPct val="200000"/>
              </a:lnSpc>
              <a:spcBef>
                <a:spcPct val="0"/>
              </a:spcBef>
              <a:buClrTx/>
              <a:buFont typeface="Monotype Sorts" pitchFamily="2" charset="2"/>
              <a:buChar char="4"/>
            </a:pPr>
            <a:r>
              <a:rPr lang="en-US" altLang="en-US" sz="2400" dirty="0">
                <a:solidFill>
                  <a:srgbClr val="003DB8"/>
                </a:solidFill>
              </a:rPr>
              <a:t>Materials and techniques to be used</a:t>
            </a:r>
          </a:p>
          <a:p>
            <a:pPr lvl="3">
              <a:lnSpc>
                <a:spcPct val="200000"/>
              </a:lnSpc>
              <a:spcBef>
                <a:spcPct val="0"/>
              </a:spcBef>
              <a:spcAft>
                <a:spcPct val="30000"/>
              </a:spcAft>
              <a:buClrTx/>
              <a:buFont typeface="Monotype Sorts" pitchFamily="2" charset="2"/>
              <a:buChar char="4"/>
            </a:pPr>
            <a:r>
              <a:rPr lang="en-US" altLang="en-US" sz="2400" dirty="0">
                <a:solidFill>
                  <a:srgbClr val="003DB8"/>
                </a:solidFill>
              </a:rPr>
              <a:t>Vendor proposals and cost estimates</a:t>
            </a:r>
          </a:p>
          <a:p>
            <a:pPr marL="0" indent="0">
              <a:buNone/>
            </a:pPr>
            <a:endParaRPr lang="en-US" dirty="0"/>
          </a:p>
        </p:txBody>
      </p:sp>
    </p:spTree>
    <p:extLst>
      <p:ext uri="{BB962C8B-B14F-4D97-AF65-F5344CB8AC3E}">
        <p14:creationId xmlns:p14="http://schemas.microsoft.com/office/powerpoint/2010/main" val="2846710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accent6"/>
                </a:solidFill>
              </a:rPr>
              <a:t>V.  	Plan of Work - 3</a:t>
            </a:r>
            <a:endParaRPr lang="en-US" dirty="0"/>
          </a:p>
        </p:txBody>
      </p:sp>
      <p:sp>
        <p:nvSpPr>
          <p:cNvPr id="3" name="Content Placeholder 2"/>
          <p:cNvSpPr>
            <a:spLocks noGrp="1"/>
          </p:cNvSpPr>
          <p:nvPr>
            <p:ph idx="1"/>
          </p:nvPr>
        </p:nvSpPr>
        <p:spPr/>
        <p:txBody>
          <a:bodyPr/>
          <a:lstStyle/>
          <a:p>
            <a:pPr marL="0" indent="0">
              <a:buNone/>
            </a:pPr>
            <a:r>
              <a:rPr lang="en-US" altLang="en-US" b="1" dirty="0">
                <a:solidFill>
                  <a:schemeClr val="accent2"/>
                </a:solidFill>
              </a:rPr>
              <a:t>C.  Personnel and vendors involved in the project</a:t>
            </a:r>
            <a:endParaRPr lang="en-US" altLang="en-US" b="1" dirty="0">
              <a:solidFill>
                <a:schemeClr val="tx2"/>
              </a:solidFill>
            </a:endParaRPr>
          </a:p>
          <a:p>
            <a:pPr marL="548640" lvl="8" indent="0">
              <a:buSzPct val="85000"/>
              <a:buNone/>
            </a:pPr>
            <a:endParaRPr lang="en-US" altLang="en-US" sz="2400" b="1" dirty="0">
              <a:solidFill>
                <a:schemeClr val="tx2"/>
              </a:solidFill>
            </a:endParaRPr>
          </a:p>
          <a:p>
            <a:pPr marL="548640" lvl="8" indent="0">
              <a:buSzPct val="85000"/>
              <a:buNone/>
            </a:pPr>
            <a:r>
              <a:rPr lang="en-US" altLang="en-US" sz="2400" b="1" dirty="0">
                <a:solidFill>
                  <a:schemeClr val="tx2"/>
                </a:solidFill>
              </a:rPr>
              <a:t>	Topics</a:t>
            </a:r>
          </a:p>
          <a:p>
            <a:pPr lvl="3">
              <a:spcBef>
                <a:spcPct val="25000"/>
              </a:spcBef>
              <a:buClrTx/>
              <a:buFont typeface="Monotype Sorts" pitchFamily="2" charset="2"/>
              <a:buChar char="4"/>
            </a:pPr>
            <a:r>
              <a:rPr lang="en-US" altLang="en-US" sz="2400" dirty="0">
                <a:solidFill>
                  <a:srgbClr val="003DB8"/>
                </a:solidFill>
              </a:rPr>
              <a:t>Project manager</a:t>
            </a:r>
          </a:p>
          <a:p>
            <a:pPr lvl="3">
              <a:spcBef>
                <a:spcPct val="25000"/>
              </a:spcBef>
              <a:buClrTx/>
              <a:buFont typeface="Monotype Sorts" pitchFamily="2" charset="2"/>
              <a:buChar char="4"/>
            </a:pPr>
            <a:r>
              <a:rPr lang="en-US" altLang="en-US" sz="2400" dirty="0">
                <a:solidFill>
                  <a:srgbClr val="003DB8"/>
                </a:solidFill>
              </a:rPr>
              <a:t>Personnel to be hired</a:t>
            </a:r>
          </a:p>
          <a:p>
            <a:pPr lvl="3">
              <a:spcBef>
                <a:spcPct val="25000"/>
              </a:spcBef>
              <a:buClrTx/>
              <a:buFont typeface="Monotype Sorts" pitchFamily="2" charset="2"/>
              <a:buChar char="4"/>
            </a:pPr>
            <a:r>
              <a:rPr lang="en-US" altLang="en-US" sz="2400" dirty="0">
                <a:solidFill>
                  <a:srgbClr val="003DB8"/>
                </a:solidFill>
              </a:rPr>
              <a:t>Existing staff to be used</a:t>
            </a:r>
          </a:p>
          <a:p>
            <a:pPr lvl="3">
              <a:spcBef>
                <a:spcPct val="25000"/>
              </a:spcBef>
              <a:buClrTx/>
              <a:buFont typeface="Monotype Sorts" pitchFamily="2" charset="2"/>
              <a:buChar char="4"/>
            </a:pPr>
            <a:r>
              <a:rPr lang="en-US" altLang="en-US" sz="2400" dirty="0">
                <a:solidFill>
                  <a:srgbClr val="003DB8"/>
                </a:solidFill>
              </a:rPr>
              <a:t>Consultants</a:t>
            </a:r>
          </a:p>
          <a:p>
            <a:pPr lvl="3">
              <a:spcBef>
                <a:spcPct val="25000"/>
              </a:spcBef>
              <a:buClrTx/>
              <a:buFont typeface="Monotype Sorts" pitchFamily="2" charset="2"/>
              <a:buChar char="4"/>
            </a:pPr>
            <a:r>
              <a:rPr lang="en-US" altLang="en-US" sz="2400" dirty="0">
                <a:solidFill>
                  <a:srgbClr val="003DB8"/>
                </a:solidFill>
              </a:rPr>
              <a:t>Vendors</a:t>
            </a:r>
          </a:p>
          <a:p>
            <a:pPr lvl="3">
              <a:spcBef>
                <a:spcPct val="25000"/>
              </a:spcBef>
              <a:buClrTx/>
              <a:buFont typeface="Monotype Sorts" pitchFamily="2" charset="2"/>
              <a:buChar char="4"/>
            </a:pPr>
            <a:r>
              <a:rPr lang="en-US" altLang="en-US" sz="2400" i="1" dirty="0">
                <a:solidFill>
                  <a:srgbClr val="003DB8"/>
                </a:solidFill>
              </a:rPr>
              <a:t>Qualifications</a:t>
            </a:r>
            <a:endParaRPr lang="en-US" altLang="en-US" sz="2400" dirty="0">
              <a:solidFill>
                <a:srgbClr val="003DB8"/>
              </a:solidFill>
            </a:endParaRPr>
          </a:p>
          <a:p>
            <a:pPr marL="0" indent="0">
              <a:buNone/>
            </a:pPr>
            <a:endParaRPr lang="en-US" dirty="0"/>
          </a:p>
        </p:txBody>
      </p:sp>
    </p:spTree>
    <p:extLst>
      <p:ext uri="{BB962C8B-B14F-4D97-AF65-F5344CB8AC3E}">
        <p14:creationId xmlns:p14="http://schemas.microsoft.com/office/powerpoint/2010/main" val="759832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b="1" dirty="0">
                <a:solidFill>
                  <a:schemeClr val="folHlink"/>
                </a:solidFill>
                <a:effectLst>
                  <a:outerShdw blurRad="38100" dist="38100" dir="2700000" algn="tl">
                    <a:srgbClr val="000000"/>
                  </a:outerShdw>
                </a:effectLst>
                <a:latin typeface="Rockwell" pitchFamily="18" charset="0"/>
              </a:rPr>
            </a:br>
            <a:r>
              <a:rPr lang="en-US" altLang="en-US" b="1" dirty="0">
                <a:solidFill>
                  <a:schemeClr val="accent1"/>
                </a:solidFill>
              </a:rPr>
              <a:t>VI.  Institutional Contribution to the 	Project</a:t>
            </a:r>
            <a:br>
              <a:rPr lang="en-US" altLang="en-US" sz="3600" b="1" dirty="0">
                <a:effectLst>
                  <a:outerShdw blurRad="38100" dist="38100" dir="2700000" algn="tl">
                    <a:srgbClr val="000000"/>
                  </a:outerShdw>
                </a:effectLst>
                <a:latin typeface="Rockwell" pitchFamily="18" charset="0"/>
              </a:rPr>
            </a:br>
            <a:endParaRPr lang="en-US" dirty="0"/>
          </a:p>
        </p:txBody>
      </p:sp>
      <p:sp>
        <p:nvSpPr>
          <p:cNvPr id="3" name="Content Placeholder 2"/>
          <p:cNvSpPr>
            <a:spLocks noGrp="1"/>
          </p:cNvSpPr>
          <p:nvPr>
            <p:ph idx="1"/>
          </p:nvPr>
        </p:nvSpPr>
        <p:spPr/>
        <p:txBody>
          <a:bodyPr/>
          <a:lstStyle/>
          <a:p>
            <a:pPr marL="0" indent="0">
              <a:buNone/>
            </a:pPr>
            <a:endParaRPr lang="en-US" altLang="en-US" sz="3200" b="1" dirty="0">
              <a:solidFill>
                <a:schemeClr val="tx2"/>
              </a:solidFill>
              <a:latin typeface="Arial" charset="0"/>
            </a:endParaRPr>
          </a:p>
          <a:p>
            <a:pPr marL="0" indent="0">
              <a:buNone/>
            </a:pPr>
            <a:r>
              <a:rPr lang="en-US" altLang="en-US" sz="3200" b="1" dirty="0">
                <a:solidFill>
                  <a:schemeClr val="tx2"/>
                </a:solidFill>
                <a:latin typeface="Arial" charset="0"/>
              </a:rPr>
              <a:t>A.  Contributions of staff time</a:t>
            </a:r>
          </a:p>
          <a:p>
            <a:pPr marL="0" lvl="8" indent="0">
              <a:buSzPct val="85000"/>
              <a:buNone/>
            </a:pPr>
            <a:r>
              <a:rPr lang="en-US" altLang="en-US" sz="2800" b="1" dirty="0">
                <a:solidFill>
                  <a:schemeClr val="accent2"/>
                </a:solidFill>
              </a:rPr>
              <a:t>	</a:t>
            </a:r>
          </a:p>
          <a:p>
            <a:pPr marL="0" lvl="8" indent="0">
              <a:buSzPct val="85000"/>
              <a:buNone/>
            </a:pPr>
            <a:r>
              <a:rPr lang="en-US" altLang="en-US" sz="2800" b="1" dirty="0">
                <a:solidFill>
                  <a:schemeClr val="accent2"/>
                </a:solidFill>
              </a:rPr>
              <a:t>		</a:t>
            </a:r>
            <a:r>
              <a:rPr lang="en-US" altLang="en-US" sz="3000" b="1" dirty="0">
                <a:solidFill>
                  <a:schemeClr val="accent2"/>
                </a:solidFill>
              </a:rPr>
              <a:t>Topics</a:t>
            </a:r>
          </a:p>
          <a:p>
            <a:pPr lvl="4">
              <a:buClr>
                <a:srgbClr val="003DB8"/>
              </a:buClr>
              <a:buFont typeface="Monotype Sorts" panose="01010601010101010101" pitchFamily="2" charset="2"/>
              <a:buChar char="4"/>
            </a:pPr>
            <a:r>
              <a:rPr lang="en-US" sz="2800" dirty="0">
                <a:solidFill>
                  <a:srgbClr val="003DB8"/>
                </a:solidFill>
              </a:rPr>
              <a:t>T</a:t>
            </a:r>
            <a:r>
              <a:rPr lang="en-US" altLang="en-US" sz="2800" dirty="0">
                <a:solidFill>
                  <a:srgbClr val="003DB8"/>
                </a:solidFill>
                <a:latin typeface="Arial" charset="0"/>
              </a:rPr>
              <a:t>ime existing staff will spend </a:t>
            </a:r>
            <a:br>
              <a:rPr lang="en-US" altLang="en-US" sz="2800" dirty="0">
                <a:solidFill>
                  <a:srgbClr val="003DB8"/>
                </a:solidFill>
                <a:latin typeface="Arial" charset="0"/>
              </a:rPr>
            </a:br>
            <a:r>
              <a:rPr lang="en-US" altLang="en-US" sz="2800" dirty="0">
                <a:solidFill>
                  <a:srgbClr val="003DB8"/>
                </a:solidFill>
                <a:latin typeface="Arial" charset="0"/>
              </a:rPr>
              <a:t>  directly on project activities</a:t>
            </a:r>
          </a:p>
          <a:p>
            <a:pPr marL="0" indent="0">
              <a:buNone/>
            </a:pPr>
            <a:r>
              <a:rPr lang="en-US" dirty="0">
                <a:solidFill>
                  <a:srgbClr val="003DB8"/>
                </a:solidFill>
              </a:rPr>
              <a:t>		</a:t>
            </a:r>
          </a:p>
        </p:txBody>
      </p:sp>
    </p:spTree>
    <p:extLst>
      <p:ext uri="{BB962C8B-B14F-4D97-AF65-F5344CB8AC3E}">
        <p14:creationId xmlns:p14="http://schemas.microsoft.com/office/powerpoint/2010/main" val="2890105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chemeClr val="accent1"/>
                </a:solidFill>
              </a:rPr>
              <a:t>VI.  Institutional Contribution to the 	Project</a:t>
            </a:r>
            <a:endParaRPr lang="en-US" dirty="0"/>
          </a:p>
        </p:txBody>
      </p:sp>
      <p:sp>
        <p:nvSpPr>
          <p:cNvPr id="3" name="Content Placeholder 2"/>
          <p:cNvSpPr>
            <a:spLocks noGrp="1"/>
          </p:cNvSpPr>
          <p:nvPr>
            <p:ph idx="1"/>
          </p:nvPr>
        </p:nvSpPr>
        <p:spPr/>
        <p:txBody>
          <a:bodyPr/>
          <a:lstStyle/>
          <a:p>
            <a:pPr marL="0" indent="0">
              <a:buNone/>
            </a:pPr>
            <a:endParaRPr lang="en-US" altLang="en-US" sz="3200" b="1" dirty="0">
              <a:solidFill>
                <a:schemeClr val="tx2"/>
              </a:solidFill>
              <a:latin typeface="Arial" charset="0"/>
            </a:endParaRPr>
          </a:p>
          <a:p>
            <a:pPr marL="0" indent="0">
              <a:buNone/>
            </a:pPr>
            <a:r>
              <a:rPr lang="en-US" altLang="en-US" sz="3200" b="1" dirty="0">
                <a:solidFill>
                  <a:schemeClr val="tx2"/>
                </a:solidFill>
                <a:latin typeface="Arial" charset="0"/>
              </a:rPr>
              <a:t>B.    Financial contribution towards   overall project costs</a:t>
            </a:r>
            <a:endParaRPr lang="en-US" altLang="en-US" sz="3200" b="1" dirty="0">
              <a:solidFill>
                <a:schemeClr val="tx2"/>
              </a:solidFill>
              <a:latin typeface="Arial Rounded MT Bold" pitchFamily="34" charset="0"/>
            </a:endParaRPr>
          </a:p>
          <a:p>
            <a:pPr marL="0" lvl="8" indent="0">
              <a:buSzPct val="85000"/>
              <a:buNone/>
            </a:pPr>
            <a:r>
              <a:rPr lang="en-US" altLang="en-US" sz="3000" b="1" dirty="0">
                <a:solidFill>
                  <a:schemeClr val="accent2"/>
                </a:solidFill>
              </a:rPr>
              <a:t>		</a:t>
            </a:r>
          </a:p>
          <a:p>
            <a:pPr marL="0" lvl="8" indent="0">
              <a:buSzPct val="85000"/>
              <a:buNone/>
            </a:pPr>
            <a:r>
              <a:rPr lang="en-US" altLang="en-US" sz="3000" b="1" dirty="0">
                <a:solidFill>
                  <a:schemeClr val="accent2"/>
                </a:solidFill>
              </a:rPr>
              <a:t>		Topics</a:t>
            </a:r>
          </a:p>
          <a:p>
            <a:pPr lvl="5">
              <a:buClr>
                <a:srgbClr val="003DB8"/>
              </a:buClr>
              <a:buFont typeface="Monotype Sorts" panose="01010601010101010101" pitchFamily="2" charset="2"/>
              <a:buChar char="4"/>
            </a:pPr>
            <a:r>
              <a:rPr lang="en-US" altLang="en-US" sz="2800" dirty="0">
                <a:solidFill>
                  <a:srgbClr val="003DB8"/>
                </a:solidFill>
                <a:latin typeface="Arial" charset="0"/>
              </a:rPr>
              <a:t>Portion of total project budget </a:t>
            </a:r>
            <a:br>
              <a:rPr lang="en-US" altLang="en-US" sz="2800" dirty="0">
                <a:solidFill>
                  <a:srgbClr val="003DB8"/>
                </a:solidFill>
                <a:latin typeface="Arial" charset="0"/>
              </a:rPr>
            </a:br>
            <a:r>
              <a:rPr lang="en-US" altLang="en-US" sz="2800" dirty="0">
                <a:solidFill>
                  <a:srgbClr val="003DB8"/>
                </a:solidFill>
                <a:latin typeface="Arial" charset="0"/>
              </a:rPr>
              <a:t>  to be provided by the institution</a:t>
            </a:r>
          </a:p>
          <a:p>
            <a:pPr marL="0" indent="0">
              <a:buNone/>
            </a:pPr>
            <a:endParaRPr lang="en-US" dirty="0"/>
          </a:p>
        </p:txBody>
      </p:sp>
    </p:spTree>
    <p:extLst>
      <p:ext uri="{BB962C8B-B14F-4D97-AF65-F5344CB8AC3E}">
        <p14:creationId xmlns:p14="http://schemas.microsoft.com/office/powerpoint/2010/main" val="1863380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400" b="1" dirty="0">
                <a:latin typeface="Arial" charset="0"/>
              </a:rPr>
              <a:t>Documents/ Attachments</a:t>
            </a:r>
            <a:br>
              <a:rPr lang="en-US" altLang="en-US" dirty="0">
                <a:latin typeface="Arial" charset="0"/>
              </a:rPr>
            </a:br>
            <a:endParaRPr lang="en-US" dirty="0"/>
          </a:p>
        </p:txBody>
      </p:sp>
      <p:sp>
        <p:nvSpPr>
          <p:cNvPr id="3" name="Content Placeholder 2"/>
          <p:cNvSpPr>
            <a:spLocks noGrp="1"/>
          </p:cNvSpPr>
          <p:nvPr>
            <p:ph idx="1"/>
          </p:nvPr>
        </p:nvSpPr>
        <p:spPr/>
        <p:txBody>
          <a:bodyPr/>
          <a:lstStyle/>
          <a:p>
            <a:pPr>
              <a:spcBef>
                <a:spcPct val="0"/>
              </a:spcBef>
            </a:pPr>
            <a:endParaRPr lang="en-US" altLang="en-US" sz="2800" dirty="0"/>
          </a:p>
          <a:p>
            <a:pPr lvl="2">
              <a:spcBef>
                <a:spcPct val="0"/>
              </a:spcBef>
              <a:buClr>
                <a:schemeClr val="accent4"/>
              </a:buClr>
            </a:pPr>
            <a:r>
              <a:rPr lang="en-US" altLang="en-US" sz="2800" dirty="0">
                <a:solidFill>
                  <a:srgbClr val="003DB8"/>
                </a:solidFill>
              </a:rPr>
              <a:t>Bids</a:t>
            </a:r>
          </a:p>
          <a:p>
            <a:pPr lvl="2">
              <a:spcBef>
                <a:spcPct val="0"/>
              </a:spcBef>
              <a:buClr>
                <a:schemeClr val="accent4"/>
              </a:buClr>
            </a:pPr>
            <a:r>
              <a:rPr lang="en-US" altLang="en-US" sz="2800" dirty="0">
                <a:solidFill>
                  <a:srgbClr val="003DB8"/>
                </a:solidFill>
              </a:rPr>
              <a:t>Resumes</a:t>
            </a:r>
          </a:p>
          <a:p>
            <a:pPr lvl="2">
              <a:spcBef>
                <a:spcPct val="0"/>
              </a:spcBef>
              <a:buClr>
                <a:schemeClr val="accent4"/>
              </a:buClr>
            </a:pPr>
            <a:r>
              <a:rPr lang="en-US" altLang="en-US" sz="2800" dirty="0">
                <a:solidFill>
                  <a:srgbClr val="003DB8"/>
                </a:solidFill>
              </a:rPr>
              <a:t>Institutional Authorization Form</a:t>
            </a:r>
          </a:p>
          <a:p>
            <a:pPr lvl="2">
              <a:spcBef>
                <a:spcPct val="0"/>
              </a:spcBef>
              <a:buClr>
                <a:schemeClr val="accent4"/>
              </a:buClr>
            </a:pPr>
            <a:r>
              <a:rPr lang="en-US" altLang="en-US" sz="2800" dirty="0">
                <a:solidFill>
                  <a:srgbClr val="003DB8"/>
                </a:solidFill>
              </a:rPr>
              <a:t>Final Report Signoff</a:t>
            </a:r>
          </a:p>
          <a:p>
            <a:pPr lvl="2">
              <a:spcBef>
                <a:spcPct val="0"/>
              </a:spcBef>
              <a:buClr>
                <a:schemeClr val="accent4"/>
              </a:buClr>
            </a:pPr>
            <a:r>
              <a:rPr lang="en-US" altLang="en-US" sz="2800" dirty="0">
                <a:solidFill>
                  <a:srgbClr val="003DB8"/>
                </a:solidFill>
              </a:rPr>
              <a:t>Microform Guidelines Form</a:t>
            </a:r>
          </a:p>
          <a:p>
            <a:pPr lvl="2">
              <a:spcBef>
                <a:spcPct val="0"/>
              </a:spcBef>
              <a:buClr>
                <a:schemeClr val="accent4"/>
              </a:buClr>
            </a:pPr>
            <a:r>
              <a:rPr lang="en-US" altLang="en-US" sz="2800" dirty="0">
                <a:solidFill>
                  <a:srgbClr val="003DB8"/>
                </a:solidFill>
              </a:rPr>
              <a:t>Cooperative Agreement Form</a:t>
            </a:r>
          </a:p>
          <a:p>
            <a:pPr lvl="2">
              <a:spcBef>
                <a:spcPct val="0"/>
              </a:spcBef>
              <a:buClr>
                <a:schemeClr val="accent4"/>
              </a:buClr>
            </a:pPr>
            <a:r>
              <a:rPr lang="en-US" altLang="en-US" sz="2800" dirty="0">
                <a:solidFill>
                  <a:srgbClr val="003DB8"/>
                </a:solidFill>
              </a:rPr>
              <a:t>MWBE Forms (over $25,000)</a:t>
            </a:r>
          </a:p>
          <a:p>
            <a:endParaRPr lang="en-US" dirty="0"/>
          </a:p>
        </p:txBody>
      </p:sp>
    </p:spTree>
    <p:extLst>
      <p:ext uri="{BB962C8B-B14F-4D97-AF65-F5344CB8AC3E}">
        <p14:creationId xmlns:p14="http://schemas.microsoft.com/office/powerpoint/2010/main" val="3049419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Uploading Documents</a:t>
            </a:r>
            <a:r>
              <a:rPr lang="en-US" dirty="0"/>
              <a:t>	</a:t>
            </a:r>
          </a:p>
        </p:txBody>
      </p:sp>
      <p:pic>
        <p:nvPicPr>
          <p:cNvPr id="4" name="Picture 6" descr="Screenshot of attaching documents page" title="Attaching Documen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371600"/>
            <a:ext cx="81534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5943600" y="5105400"/>
            <a:ext cx="2749471" cy="923330"/>
          </a:xfrm>
          <a:prstGeom prst="rect">
            <a:avLst/>
          </a:prstGeom>
          <a:noFill/>
        </p:spPr>
        <p:txBody>
          <a:bodyPr wrap="none" rtlCol="0">
            <a:spAutoFit/>
          </a:bodyPr>
          <a:lstStyle/>
          <a:p>
            <a:r>
              <a:rPr lang="en-US" b="1" dirty="0">
                <a:solidFill>
                  <a:srgbClr val="FF0000"/>
                </a:solidFill>
              </a:rPr>
              <a:t>1.Browse for document</a:t>
            </a:r>
          </a:p>
          <a:p>
            <a:r>
              <a:rPr lang="en-US" b="1" dirty="0">
                <a:solidFill>
                  <a:srgbClr val="FF0000"/>
                </a:solidFill>
              </a:rPr>
              <a:t>2. Enter Description</a:t>
            </a:r>
          </a:p>
          <a:p>
            <a:r>
              <a:rPr lang="en-US" b="1" dirty="0">
                <a:solidFill>
                  <a:srgbClr val="FF0000"/>
                </a:solidFill>
              </a:rPr>
              <a:t>3. Click Upload</a:t>
            </a:r>
          </a:p>
        </p:txBody>
      </p:sp>
    </p:spTree>
    <p:extLst>
      <p:ext uri="{BB962C8B-B14F-4D97-AF65-F5344CB8AC3E}">
        <p14:creationId xmlns:p14="http://schemas.microsoft.com/office/powerpoint/2010/main" val="30650798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19400"/>
            <a:ext cx="8229600" cy="990600"/>
          </a:xfrm>
        </p:spPr>
        <p:txBody>
          <a:bodyPr>
            <a:normAutofit/>
          </a:bodyPr>
          <a:lstStyle/>
          <a:p>
            <a:pPr algn="ctr"/>
            <a:r>
              <a:rPr lang="en-US" sz="5400" b="1" dirty="0">
                <a:effectLst>
                  <a:outerShdw blurRad="38100" dist="38100" dir="2700000" algn="tl">
                    <a:srgbClr val="000000">
                      <a:alpha val="43137"/>
                    </a:srgbClr>
                  </a:outerShdw>
                </a:effectLst>
              </a:rPr>
              <a:t>The BUDGET</a:t>
            </a:r>
          </a:p>
        </p:txBody>
      </p:sp>
    </p:spTree>
    <p:extLst>
      <p:ext uri="{BB962C8B-B14F-4D97-AF65-F5344CB8AC3E}">
        <p14:creationId xmlns:p14="http://schemas.microsoft.com/office/powerpoint/2010/main" val="1383625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BUDGET</a:t>
            </a:r>
          </a:p>
        </p:txBody>
      </p:sp>
      <p:sp>
        <p:nvSpPr>
          <p:cNvPr id="3" name="Content Placeholder 2"/>
          <p:cNvSpPr>
            <a:spLocks noGrp="1"/>
          </p:cNvSpPr>
          <p:nvPr>
            <p:ph idx="1"/>
          </p:nvPr>
        </p:nvSpPr>
        <p:spPr/>
        <p:txBody>
          <a:bodyPr numCol="1">
            <a:normAutofit fontScale="92500" lnSpcReduction="20000"/>
          </a:bodyPr>
          <a:lstStyle/>
          <a:p>
            <a:pPr marL="0" indent="0">
              <a:buNone/>
            </a:pPr>
            <a:endParaRPr lang="en-US" dirty="0"/>
          </a:p>
          <a:p>
            <a:pPr marL="0" indent="0">
              <a:buNone/>
            </a:pPr>
            <a:endParaRPr lang="en-US" dirty="0"/>
          </a:p>
          <a:p>
            <a:pPr marL="0" indent="0">
              <a:buNone/>
            </a:pPr>
            <a:endParaRPr lang="en-US" dirty="0"/>
          </a:p>
          <a:p>
            <a:pPr marL="0" indent="0">
              <a:buNone/>
            </a:pPr>
            <a:r>
              <a:rPr lang="en-US" b="1" dirty="0">
                <a:solidFill>
                  <a:schemeClr val="tx2"/>
                </a:solidFill>
              </a:rPr>
              <a:t>Column A		     Column B     		Column C</a:t>
            </a: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003DB8"/>
                </a:solidFill>
              </a:rPr>
              <a:t>Project Total</a:t>
            </a:r>
            <a:r>
              <a:rPr lang="en-US" dirty="0"/>
              <a:t>	</a:t>
            </a:r>
            <a:r>
              <a:rPr lang="en-US" dirty="0">
                <a:solidFill>
                  <a:schemeClr val="tx2"/>
                </a:solidFill>
              </a:rPr>
              <a:t>       </a:t>
            </a:r>
            <a:r>
              <a:rPr lang="en-US" sz="3200" b="1" dirty="0">
                <a:solidFill>
                  <a:schemeClr val="tx2"/>
                </a:solidFill>
              </a:rPr>
              <a:t>=</a:t>
            </a:r>
            <a:r>
              <a:rPr lang="en-US" dirty="0"/>
              <a:t>	</a:t>
            </a:r>
            <a:r>
              <a:rPr lang="en-US" dirty="0">
                <a:solidFill>
                  <a:srgbClr val="003DB8"/>
                </a:solidFill>
              </a:rPr>
              <a:t>      Institutional       </a:t>
            </a:r>
            <a:r>
              <a:rPr lang="en-US" sz="2800" b="1" dirty="0">
                <a:solidFill>
                  <a:schemeClr val="tx2"/>
                </a:solidFill>
              </a:rPr>
              <a:t>+</a:t>
            </a:r>
            <a:r>
              <a:rPr lang="en-US" sz="2800" b="1" dirty="0"/>
              <a:t>        </a:t>
            </a:r>
            <a:r>
              <a:rPr lang="en-US" dirty="0">
                <a:solidFill>
                  <a:srgbClr val="003DB8"/>
                </a:solidFill>
              </a:rPr>
              <a:t>Grant Request</a:t>
            </a:r>
            <a:r>
              <a:rPr lang="en-US" dirty="0"/>
              <a:t>			     </a:t>
            </a:r>
            <a:r>
              <a:rPr lang="en-US" dirty="0">
                <a:solidFill>
                  <a:srgbClr val="003DB8"/>
                </a:solidFill>
              </a:rPr>
              <a:t> Contribution</a:t>
            </a:r>
            <a:r>
              <a:rPr lang="en-US" dirty="0"/>
              <a:t>									      					</a:t>
            </a:r>
          </a:p>
          <a:p>
            <a:pPr marL="0" indent="0">
              <a:buNone/>
            </a:pPr>
            <a:r>
              <a:rPr lang="en-US" dirty="0"/>
              <a:t>	       											</a:t>
            </a:r>
          </a:p>
        </p:txBody>
      </p:sp>
      <p:sp>
        <p:nvSpPr>
          <p:cNvPr id="4" name="Down Arrow 3" descr="Column A-Project Totals" title="Down Arrow"/>
          <p:cNvSpPr/>
          <p:nvPr/>
        </p:nvSpPr>
        <p:spPr>
          <a:xfrm>
            <a:off x="1045779" y="321495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descr="Column B-Institutional Contributions" title="Down Arrow"/>
          <p:cNvSpPr/>
          <p:nvPr/>
        </p:nvSpPr>
        <p:spPr>
          <a:xfrm>
            <a:off x="4194206" y="317028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descr="Column C-Grant Request&#10;" title="Down Arrow"/>
          <p:cNvSpPr/>
          <p:nvPr/>
        </p:nvSpPr>
        <p:spPr>
          <a:xfrm>
            <a:off x="7485099" y="317028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89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pPr algn="ctr"/>
            <a:br>
              <a:rPr lang="en-US" altLang="en-US" dirty="0">
                <a:solidFill>
                  <a:srgbClr val="008000"/>
                </a:solidFill>
                <a:effectLst>
                  <a:outerShdw blurRad="38100" dist="38100" dir="2700000" algn="tl">
                    <a:srgbClr val="000000"/>
                  </a:outerShdw>
                </a:effectLst>
                <a:latin typeface="Book Antiqua" panose="02040602050305030304" pitchFamily="18" charset="0"/>
              </a:rPr>
            </a:br>
            <a:r>
              <a:rPr lang="en-US" altLang="en-US" sz="4900" dirty="0">
                <a:effectLst>
                  <a:outerShdw blurRad="38100" dist="38100" dir="2700000" algn="tl">
                    <a:srgbClr val="000000"/>
                  </a:outerShdw>
                </a:effectLst>
                <a:latin typeface="Book Antiqua" panose="02040602050305030304" pitchFamily="18" charset="0"/>
              </a:rPr>
              <a:t>Ineligible Expenditures</a:t>
            </a:r>
            <a:br>
              <a:rPr lang="en-US" altLang="en-US" sz="3200" dirty="0">
                <a:solidFill>
                  <a:srgbClr val="008000"/>
                </a:solidFill>
                <a:effectLst>
                  <a:outerShdw blurRad="38100" dist="38100" dir="2700000" algn="tl">
                    <a:srgbClr val="000000"/>
                  </a:outerShdw>
                </a:effectLst>
                <a:latin typeface="Tahoma" pitchFamily="34" charset="0"/>
              </a:rPr>
            </a:br>
            <a:endParaRPr lang="en-US" dirty="0"/>
          </a:p>
        </p:txBody>
      </p:sp>
      <p:sp>
        <p:nvSpPr>
          <p:cNvPr id="3" name="Content Placeholder 2"/>
          <p:cNvSpPr>
            <a:spLocks noGrp="1"/>
          </p:cNvSpPr>
          <p:nvPr>
            <p:ph idx="1"/>
          </p:nvPr>
        </p:nvSpPr>
        <p:spPr>
          <a:xfrm>
            <a:off x="457200" y="1371600"/>
            <a:ext cx="8229600" cy="4876800"/>
          </a:xfrm>
        </p:spPr>
        <p:txBody>
          <a:bodyPr>
            <a:normAutofit fontScale="85000" lnSpcReduction="20000"/>
          </a:bodyPr>
          <a:lstStyle/>
          <a:p>
            <a:pPr marL="0" indent="0">
              <a:buNone/>
            </a:pPr>
            <a:r>
              <a:rPr lang="en-US" altLang="en-US" b="1" dirty="0">
                <a:solidFill>
                  <a:schemeClr val="accent2"/>
                </a:solidFill>
                <a:latin typeface="Arial" charset="0"/>
              </a:rPr>
              <a:t>Funds will not be awarded for activities or expenditures judged to be the ordinary responsibility of the institution.  These activities include (among others):</a:t>
            </a:r>
            <a:endParaRPr lang="en-US" altLang="en-US" sz="3200" dirty="0">
              <a:solidFill>
                <a:schemeClr val="accent2"/>
              </a:solidFill>
              <a:effectLst>
                <a:outerShdw blurRad="38100" dist="38100" dir="2700000" algn="tl">
                  <a:srgbClr val="000000"/>
                </a:outerShdw>
              </a:effectLst>
              <a:latin typeface="Arial" charset="0"/>
            </a:endParaRPr>
          </a:p>
          <a:p>
            <a:pPr marL="692150" indent="-457200">
              <a:buFont typeface="Wingdings" pitchFamily="2" charset="2"/>
              <a:buChar char="Ø"/>
              <a:defRPr/>
            </a:pPr>
            <a:r>
              <a:rPr lang="en-US" altLang="en-US" dirty="0">
                <a:solidFill>
                  <a:schemeClr val="accent2"/>
                </a:solidFill>
                <a:latin typeface="Arial" charset="0"/>
              </a:rPr>
              <a:t>General operating expenses, indirect costs or overhead charges</a:t>
            </a:r>
            <a:endParaRPr lang="en-US" altLang="en-US" dirty="0">
              <a:solidFill>
                <a:schemeClr val="accent2"/>
              </a:solidFill>
              <a:effectLst>
                <a:outerShdw blurRad="38100" dist="38100" dir="2700000" algn="tl">
                  <a:srgbClr val="000000"/>
                </a:outerShdw>
              </a:effectLst>
              <a:latin typeface="Arial" charset="0"/>
            </a:endParaRPr>
          </a:p>
          <a:p>
            <a:pPr marL="692150" indent="-457200">
              <a:spcBef>
                <a:spcPct val="30000"/>
              </a:spcBef>
              <a:buFont typeface="Wingdings" pitchFamily="2" charset="2"/>
              <a:buChar char="Ø"/>
              <a:defRPr/>
            </a:pPr>
            <a:r>
              <a:rPr lang="en-US" altLang="en-US" dirty="0">
                <a:solidFill>
                  <a:schemeClr val="accent2"/>
                </a:solidFill>
                <a:latin typeface="Arial" charset="0"/>
              </a:rPr>
              <a:t>the acquisition of library research materials in any format, either to add to the collection or to replace deteriorated materials by purchase of reprints or microforms</a:t>
            </a:r>
            <a:endParaRPr lang="en-US" altLang="en-US" b="1" dirty="0">
              <a:solidFill>
                <a:schemeClr val="accent2"/>
              </a:solidFill>
              <a:effectLst>
                <a:outerShdw blurRad="38100" dist="38100" dir="2700000" algn="tl">
                  <a:srgbClr val="000000"/>
                </a:outerShdw>
              </a:effectLst>
              <a:latin typeface="Arial" charset="0"/>
            </a:endParaRPr>
          </a:p>
          <a:p>
            <a:pPr marL="692150" indent="-457200">
              <a:spcBef>
                <a:spcPct val="30000"/>
              </a:spcBef>
              <a:buFont typeface="Wingdings" pitchFamily="2" charset="2"/>
              <a:buChar char="Ø"/>
              <a:defRPr/>
            </a:pPr>
            <a:r>
              <a:rPr lang="en-US" altLang="en-US" dirty="0">
                <a:solidFill>
                  <a:schemeClr val="accent2"/>
                </a:solidFill>
                <a:latin typeface="Arial" charset="0"/>
              </a:rPr>
              <a:t>capital expenditures for building construction or modification</a:t>
            </a:r>
          </a:p>
          <a:p>
            <a:pPr marL="692150" indent="-457200">
              <a:spcBef>
                <a:spcPct val="30000"/>
              </a:spcBef>
              <a:buFont typeface="Wingdings" pitchFamily="2" charset="2"/>
              <a:buChar char="Ø"/>
              <a:defRPr/>
            </a:pPr>
            <a:r>
              <a:rPr lang="en-US" altLang="en-US" dirty="0">
                <a:solidFill>
                  <a:schemeClr val="accent2"/>
                </a:solidFill>
                <a:latin typeface="Arial" charset="0"/>
              </a:rPr>
              <a:t>providing standard library shelving</a:t>
            </a:r>
          </a:p>
          <a:p>
            <a:pPr marL="692150" indent="-457200">
              <a:spcBef>
                <a:spcPct val="30000"/>
              </a:spcBef>
              <a:buFont typeface="Wingdings" pitchFamily="2" charset="2"/>
              <a:buChar char="Ø"/>
              <a:defRPr/>
            </a:pPr>
            <a:r>
              <a:rPr lang="en-US" altLang="en-US" dirty="0">
                <a:solidFill>
                  <a:schemeClr val="accent2"/>
                </a:solidFill>
                <a:latin typeface="Arial" charset="0"/>
              </a:rPr>
              <a:t>physical processing</a:t>
            </a:r>
          </a:p>
          <a:p>
            <a:pPr marL="692150" indent="-457200">
              <a:spcBef>
                <a:spcPct val="30000"/>
              </a:spcBef>
              <a:buFont typeface="Wingdings" pitchFamily="2" charset="2"/>
              <a:buChar char="Ø"/>
              <a:defRPr/>
            </a:pPr>
            <a:r>
              <a:rPr lang="en-US" altLang="en-US" dirty="0">
                <a:solidFill>
                  <a:schemeClr val="accent2"/>
                </a:solidFill>
                <a:latin typeface="Arial" charset="0"/>
              </a:rPr>
              <a:t>basic disaster planning</a:t>
            </a:r>
          </a:p>
          <a:p>
            <a:pPr marL="692150" indent="-457200">
              <a:spcBef>
                <a:spcPct val="30000"/>
              </a:spcBef>
              <a:buFont typeface="Wingdings" pitchFamily="2" charset="2"/>
              <a:buChar char="Ø"/>
              <a:defRPr/>
            </a:pPr>
            <a:r>
              <a:rPr lang="en-US" altLang="en-US" dirty="0">
                <a:solidFill>
                  <a:schemeClr val="accent2"/>
                </a:solidFill>
                <a:latin typeface="Arial" charset="0"/>
              </a:rPr>
              <a:t>microform readers</a:t>
            </a:r>
          </a:p>
          <a:p>
            <a:pPr marL="692150" indent="-457200">
              <a:spcBef>
                <a:spcPct val="30000"/>
              </a:spcBef>
              <a:buFont typeface="Wingdings" pitchFamily="2" charset="2"/>
              <a:buChar char="Ø"/>
              <a:defRPr/>
            </a:pPr>
            <a:r>
              <a:rPr lang="en-US" altLang="en-US" dirty="0">
                <a:solidFill>
                  <a:schemeClr val="accent2"/>
                </a:solidFill>
                <a:latin typeface="Arial" charset="0"/>
              </a:rPr>
              <a:t>computer equipment</a:t>
            </a:r>
          </a:p>
          <a:p>
            <a:pPr marL="692150" indent="-457200">
              <a:spcBef>
                <a:spcPct val="30000"/>
              </a:spcBef>
              <a:buFont typeface="Wingdings" pitchFamily="2" charset="2"/>
              <a:buChar char="Ø"/>
              <a:defRPr/>
            </a:pPr>
            <a:r>
              <a:rPr lang="en-US" altLang="en-US" dirty="0">
                <a:solidFill>
                  <a:schemeClr val="accent2"/>
                </a:solidFill>
                <a:latin typeface="Arial" charset="0"/>
              </a:rPr>
              <a:t>basic security measures such as burglar alarms, locks, fire extinguishers, etc.</a:t>
            </a:r>
          </a:p>
          <a:p>
            <a:pPr marL="692150" indent="-457200">
              <a:spcBef>
                <a:spcPct val="30000"/>
              </a:spcBef>
              <a:buFont typeface="Wingdings" pitchFamily="2" charset="2"/>
              <a:buChar char="Ø"/>
              <a:defRPr/>
            </a:pPr>
            <a:r>
              <a:rPr lang="en-US" altLang="en-US" dirty="0">
                <a:solidFill>
                  <a:schemeClr val="accent2"/>
                </a:solidFill>
                <a:latin typeface="Arial" charset="0"/>
              </a:rPr>
              <a:t>salaries and/or benefits for existing personnel</a:t>
            </a:r>
            <a:endParaRPr lang="en-US" altLang="en-US" b="1" dirty="0">
              <a:solidFill>
                <a:schemeClr val="accent2"/>
              </a:solidFill>
              <a:latin typeface="Arial" charset="0"/>
            </a:endParaRPr>
          </a:p>
          <a:p>
            <a:pPr marL="0" indent="0">
              <a:buNone/>
            </a:pPr>
            <a:endParaRPr lang="en-US" dirty="0"/>
          </a:p>
        </p:txBody>
      </p:sp>
    </p:spTree>
    <p:extLst>
      <p:ext uri="{BB962C8B-B14F-4D97-AF65-F5344CB8AC3E}">
        <p14:creationId xmlns:p14="http://schemas.microsoft.com/office/powerpoint/2010/main" val="35033273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685800" y="285750"/>
            <a:ext cx="7772400" cy="876300"/>
          </a:xfrm>
        </p:spPr>
        <p:txBody>
          <a:bodyPr/>
          <a:lstStyle/>
          <a:p>
            <a:r>
              <a:rPr lang="en-US" altLang="en-US" sz="3600" b="1" dirty="0">
                <a:solidFill>
                  <a:schemeClr val="accent1"/>
                </a:solidFill>
              </a:rPr>
              <a:t>Navigating the 5 Budget Tabs</a:t>
            </a:r>
          </a:p>
        </p:txBody>
      </p:sp>
      <p:pic>
        <p:nvPicPr>
          <p:cNvPr id="62467" name="Picture 6" descr="Screenshot of budget tabs&#10;" title="Budg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79475" y="1143000"/>
            <a:ext cx="7605713" cy="5595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6679" name="Oval 7">
            <a:extLst>
              <a:ext uri="{C183D7F6-B498-43B3-948B-1728B52AA6E4}">
                <adec:decorative xmlns:adec="http://schemas.microsoft.com/office/drawing/2017/decorative" val="1"/>
              </a:ext>
            </a:extLst>
          </p:cNvPr>
          <p:cNvSpPr>
            <a:spLocks noChangeArrowheads="1"/>
          </p:cNvSpPr>
          <p:nvPr/>
        </p:nvSpPr>
        <p:spPr bwMode="auto">
          <a:xfrm>
            <a:off x="571500" y="3733800"/>
            <a:ext cx="1447800" cy="7239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56680" name="Text Box 8">
            <a:extLst>
              <a:ext uri="{C183D7F6-B498-43B3-948B-1728B52AA6E4}">
                <adec:decorative xmlns:adec="http://schemas.microsoft.com/office/drawing/2017/decorative" val="1"/>
              </a:ext>
            </a:extLst>
          </p:cNvPr>
          <p:cNvSpPr txBox="1">
            <a:spLocks noChangeArrowheads="1"/>
          </p:cNvSpPr>
          <p:nvPr/>
        </p:nvSpPr>
        <p:spPr bwMode="auto">
          <a:xfrm>
            <a:off x="403225" y="4232275"/>
            <a:ext cx="176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dirty="0"/>
              <a:t>Add Record</a:t>
            </a:r>
          </a:p>
        </p:txBody>
      </p:sp>
      <p:sp>
        <p:nvSpPr>
          <p:cNvPr id="156681" name="Text Box 9">
            <a:extLst>
              <a:ext uri="{C183D7F6-B498-43B3-948B-1728B52AA6E4}">
                <adec:decorative xmlns:adec="http://schemas.microsoft.com/office/drawing/2017/decorative" val="1"/>
              </a:ext>
            </a:extLst>
          </p:cNvPr>
          <p:cNvSpPr txBox="1">
            <a:spLocks noChangeArrowheads="1"/>
          </p:cNvSpPr>
          <p:nvPr/>
        </p:nvSpPr>
        <p:spPr bwMode="auto">
          <a:xfrm>
            <a:off x="2670175" y="6080125"/>
            <a:ext cx="2005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t>Budget Totals</a:t>
            </a:r>
          </a:p>
        </p:txBody>
      </p:sp>
      <p:sp>
        <p:nvSpPr>
          <p:cNvPr id="156682" name="Line 10">
            <a:extLst>
              <a:ext uri="{C183D7F6-B498-43B3-948B-1728B52AA6E4}">
                <adec:decorative xmlns:adec="http://schemas.microsoft.com/office/drawing/2017/decorative" val="1"/>
              </a:ext>
            </a:extLst>
          </p:cNvPr>
          <p:cNvSpPr>
            <a:spLocks noChangeShapeType="1"/>
          </p:cNvSpPr>
          <p:nvPr/>
        </p:nvSpPr>
        <p:spPr bwMode="auto">
          <a:xfrm flipV="1">
            <a:off x="4686300" y="5981700"/>
            <a:ext cx="895350" cy="3619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3" name="Line 11">
            <a:extLst>
              <a:ext uri="{C183D7F6-B498-43B3-948B-1728B52AA6E4}">
                <adec:decorative xmlns:adec="http://schemas.microsoft.com/office/drawing/2017/decorative" val="1"/>
              </a:ext>
            </a:extLst>
          </p:cNvPr>
          <p:cNvSpPr>
            <a:spLocks noChangeShapeType="1"/>
          </p:cNvSpPr>
          <p:nvPr/>
        </p:nvSpPr>
        <p:spPr bwMode="auto">
          <a:xfrm flipH="1" flipV="1">
            <a:off x="1790700" y="5924550"/>
            <a:ext cx="628650" cy="4191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4" name="Text Box 12">
            <a:extLst>
              <a:ext uri="{C183D7F6-B498-43B3-948B-1728B52AA6E4}">
                <adec:decorative xmlns:adec="http://schemas.microsoft.com/office/drawing/2017/decorative" val="1"/>
              </a:ext>
            </a:extLst>
          </p:cNvPr>
          <p:cNvSpPr txBox="1">
            <a:spLocks noChangeArrowheads="1"/>
          </p:cNvSpPr>
          <p:nvPr/>
        </p:nvSpPr>
        <p:spPr bwMode="auto">
          <a:xfrm>
            <a:off x="5280025" y="3794125"/>
            <a:ext cx="1836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t>Budget Tabs</a:t>
            </a:r>
          </a:p>
        </p:txBody>
      </p:sp>
      <p:sp>
        <p:nvSpPr>
          <p:cNvPr id="156685" name="Line 13">
            <a:extLst>
              <a:ext uri="{C183D7F6-B498-43B3-948B-1728B52AA6E4}">
                <adec:decorative xmlns:adec="http://schemas.microsoft.com/office/drawing/2017/decorative" val="1"/>
              </a:ext>
            </a:extLst>
          </p:cNvPr>
          <p:cNvSpPr>
            <a:spLocks noChangeShapeType="1"/>
          </p:cNvSpPr>
          <p:nvPr/>
        </p:nvSpPr>
        <p:spPr bwMode="auto">
          <a:xfrm flipH="1" flipV="1">
            <a:off x="4572000" y="3886200"/>
            <a:ext cx="838200" cy="2667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6" name="Line 14">
            <a:extLst>
              <a:ext uri="{C183D7F6-B498-43B3-948B-1728B52AA6E4}">
                <adec:decorative xmlns:adec="http://schemas.microsoft.com/office/drawing/2017/decorative" val="1"/>
              </a:ext>
            </a:extLst>
          </p:cNvPr>
          <p:cNvSpPr>
            <a:spLocks noChangeShapeType="1"/>
          </p:cNvSpPr>
          <p:nvPr/>
        </p:nvSpPr>
        <p:spPr bwMode="auto">
          <a:xfrm flipV="1">
            <a:off x="7143750" y="3848100"/>
            <a:ext cx="495300" cy="2476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09283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156685"/>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56684"/>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15668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grpId="0" nodeType="clickEffect">
                                  <p:stCondLst>
                                    <p:cond delay="0"/>
                                  </p:stCondLst>
                                  <p:childTnLst>
                                    <p:animRot by="21600000">
                                      <p:cBhvr>
                                        <p:cTn id="14" dur="2000" fill="hold"/>
                                        <p:tgtEl>
                                          <p:spTgt spid="156680"/>
                                        </p:tgtEl>
                                        <p:attrNameLst>
                                          <p:attrName>r</p:attrName>
                                        </p:attrNameLst>
                                      </p:cBhvr>
                                    </p:animRot>
                                  </p:childTnLst>
                                </p:cTn>
                              </p:par>
                              <p:par>
                                <p:cTn id="15" presetID="8" presetClass="emph" presetSubtype="0" fill="hold" grpId="0" nodeType="withEffect">
                                  <p:stCondLst>
                                    <p:cond delay="0"/>
                                  </p:stCondLst>
                                  <p:childTnLst>
                                    <p:animRot by="21600000">
                                      <p:cBhvr>
                                        <p:cTn id="16" dur="2000" fill="hold"/>
                                        <p:tgtEl>
                                          <p:spTgt spid="156679"/>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mph" presetSubtype="0" fill="hold" grpId="0" nodeType="clickEffect">
                                  <p:stCondLst>
                                    <p:cond delay="0"/>
                                  </p:stCondLst>
                                  <p:childTnLst>
                                    <p:animRot by="21600000">
                                      <p:cBhvr>
                                        <p:cTn id="20" dur="2000" fill="hold"/>
                                        <p:tgtEl>
                                          <p:spTgt spid="156681"/>
                                        </p:tgtEl>
                                        <p:attrNameLst>
                                          <p:attrName>r</p:attrName>
                                        </p:attrNameLst>
                                      </p:cBhvr>
                                    </p:animRot>
                                  </p:childTnLst>
                                </p:cTn>
                              </p:par>
                              <p:par>
                                <p:cTn id="21" presetID="8" presetClass="emph" presetSubtype="0" fill="hold" grpId="0" nodeType="withEffect">
                                  <p:stCondLst>
                                    <p:cond delay="0"/>
                                  </p:stCondLst>
                                  <p:childTnLst>
                                    <p:animRot by="21600000">
                                      <p:cBhvr>
                                        <p:cTn id="22" dur="2000" fill="hold"/>
                                        <p:tgtEl>
                                          <p:spTgt spid="156682"/>
                                        </p:tgtEl>
                                        <p:attrNameLst>
                                          <p:attrName>r</p:attrName>
                                        </p:attrNameLst>
                                      </p:cBhvr>
                                    </p:animRot>
                                  </p:childTnLst>
                                </p:cTn>
                              </p:par>
                              <p:par>
                                <p:cTn id="23" presetID="8" presetClass="emph" presetSubtype="0" fill="hold" grpId="0" nodeType="withEffect">
                                  <p:stCondLst>
                                    <p:cond delay="0"/>
                                  </p:stCondLst>
                                  <p:childTnLst>
                                    <p:animRot by="21600000">
                                      <p:cBhvr>
                                        <p:cTn id="24" dur="2000" fill="hold"/>
                                        <p:tgtEl>
                                          <p:spTgt spid="1566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9" grpId="0" animBg="1"/>
      <p:bldP spid="156680" grpId="0"/>
      <p:bldP spid="156681" grpId="0"/>
      <p:bldP spid="156682" grpId="0" animBg="1"/>
      <p:bldP spid="156683" grpId="0" animBg="1"/>
      <p:bldP spid="156684" grpId="0"/>
      <p:bldP spid="156685" grpId="0" animBg="1"/>
      <p:bldP spid="15668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903"/>
            <a:ext cx="8229600" cy="352097"/>
          </a:xfrm>
        </p:spPr>
        <p:txBody>
          <a:bodyPr>
            <a:normAutofit fontScale="90000"/>
          </a:bodyPr>
          <a:lstStyle/>
          <a:p>
            <a:br>
              <a:rPr lang="en-US" sz="2400" b="1" dirty="0">
                <a:solidFill>
                  <a:schemeClr val="bg1"/>
                </a:solidFill>
              </a:rPr>
            </a:br>
            <a:r>
              <a:rPr lang="en-US" sz="2400" b="1" dirty="0">
                <a:solidFill>
                  <a:schemeClr val="bg1"/>
                </a:solidFill>
              </a:rPr>
              <a:t>Project Budget- I Personal Services</a:t>
            </a:r>
            <a:br>
              <a:rPr lang="en-US" sz="2400" b="1" dirty="0">
                <a:solidFill>
                  <a:schemeClr val="bg1"/>
                </a:solidFill>
              </a:rPr>
            </a:br>
            <a:endParaRPr lang="en-US" sz="2400" b="1" dirty="0">
              <a:solidFill>
                <a:schemeClr val="bg1"/>
              </a:solidFill>
            </a:endParaRPr>
          </a:p>
        </p:txBody>
      </p:sp>
      <p:pic>
        <p:nvPicPr>
          <p:cNvPr id="5" name="Picture 5" descr="budget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351885"/>
            <a:ext cx="9144000" cy="64710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228600" y="3200400"/>
            <a:ext cx="1172116" cy="369332"/>
          </a:xfrm>
          <a:prstGeom prst="rect">
            <a:avLst/>
          </a:prstGeom>
        </p:spPr>
        <p:txBody>
          <a:bodyPr wrap="none">
            <a:spAutoFit/>
          </a:bodyPr>
          <a:lstStyle/>
          <a:p>
            <a:pPr>
              <a:spcBef>
                <a:spcPct val="0"/>
              </a:spcBef>
              <a:buFontTx/>
              <a:buNone/>
            </a:pPr>
            <a:r>
              <a:rPr lang="en-US" altLang="en-US" dirty="0">
                <a:solidFill>
                  <a:srgbClr val="FF0000"/>
                </a:solidFill>
              </a:rPr>
              <a:t>Jane Doe</a:t>
            </a:r>
          </a:p>
        </p:txBody>
      </p:sp>
      <p:sp>
        <p:nvSpPr>
          <p:cNvPr id="7" name="Rectangle 6"/>
          <p:cNvSpPr/>
          <p:nvPr/>
        </p:nvSpPr>
        <p:spPr>
          <a:xfrm>
            <a:off x="1676400" y="3200400"/>
            <a:ext cx="992579" cy="369332"/>
          </a:xfrm>
          <a:prstGeom prst="rect">
            <a:avLst/>
          </a:prstGeom>
        </p:spPr>
        <p:txBody>
          <a:bodyPr wrap="none">
            <a:spAutoFit/>
          </a:bodyPr>
          <a:lstStyle/>
          <a:p>
            <a:r>
              <a:rPr lang="en-US" altLang="en-US" dirty="0">
                <a:solidFill>
                  <a:srgbClr val="FF0000"/>
                </a:solidFill>
              </a:rPr>
              <a:t>Director</a:t>
            </a:r>
            <a:endParaRPr lang="en-US" dirty="0">
              <a:solidFill>
                <a:srgbClr val="FF0000"/>
              </a:solidFill>
            </a:endParaRPr>
          </a:p>
        </p:txBody>
      </p:sp>
      <p:sp>
        <p:nvSpPr>
          <p:cNvPr id="8" name="Rectangle 7"/>
          <p:cNvSpPr/>
          <p:nvPr/>
        </p:nvSpPr>
        <p:spPr>
          <a:xfrm>
            <a:off x="3237019" y="3197037"/>
            <a:ext cx="1018227" cy="369332"/>
          </a:xfrm>
          <a:prstGeom prst="rect">
            <a:avLst/>
          </a:prstGeom>
        </p:spPr>
        <p:txBody>
          <a:bodyPr wrap="none">
            <a:spAutoFit/>
          </a:bodyPr>
          <a:lstStyle/>
          <a:p>
            <a:r>
              <a:rPr lang="en-US" altLang="en-US" dirty="0">
                <a:solidFill>
                  <a:srgbClr val="FF0000"/>
                </a:solidFill>
              </a:rPr>
              <a:t>$24,525</a:t>
            </a:r>
            <a:endParaRPr lang="en-US" dirty="0">
              <a:solidFill>
                <a:srgbClr val="FF0000"/>
              </a:solidFill>
            </a:endParaRPr>
          </a:p>
        </p:txBody>
      </p:sp>
      <p:sp>
        <p:nvSpPr>
          <p:cNvPr id="9" name="Rectangle 8"/>
          <p:cNvSpPr/>
          <p:nvPr/>
        </p:nvSpPr>
        <p:spPr>
          <a:xfrm>
            <a:off x="4571999" y="3200400"/>
            <a:ext cx="633507" cy="369332"/>
          </a:xfrm>
          <a:prstGeom prst="rect">
            <a:avLst/>
          </a:prstGeom>
        </p:spPr>
        <p:txBody>
          <a:bodyPr wrap="none">
            <a:spAutoFit/>
          </a:bodyPr>
          <a:lstStyle/>
          <a:p>
            <a:pPr>
              <a:spcBef>
                <a:spcPct val="0"/>
              </a:spcBef>
              <a:buFontTx/>
              <a:buNone/>
            </a:pPr>
            <a:r>
              <a:rPr lang="en-US" altLang="en-US" dirty="0">
                <a:solidFill>
                  <a:srgbClr val="FF0000"/>
                </a:solidFill>
              </a:rPr>
              <a:t>0.12</a:t>
            </a:r>
          </a:p>
        </p:txBody>
      </p:sp>
      <p:sp>
        <p:nvSpPr>
          <p:cNvPr id="10" name="Rectangle 9"/>
          <p:cNvSpPr/>
          <p:nvPr/>
        </p:nvSpPr>
        <p:spPr>
          <a:xfrm>
            <a:off x="5904186" y="3200400"/>
            <a:ext cx="889987" cy="369332"/>
          </a:xfrm>
          <a:prstGeom prst="rect">
            <a:avLst/>
          </a:prstGeom>
        </p:spPr>
        <p:txBody>
          <a:bodyPr wrap="none">
            <a:spAutoFit/>
          </a:bodyPr>
          <a:lstStyle/>
          <a:p>
            <a:r>
              <a:rPr lang="en-US" altLang="en-US" dirty="0">
                <a:solidFill>
                  <a:srgbClr val="FF0000"/>
                </a:solidFill>
              </a:rPr>
              <a:t>$2,943</a:t>
            </a:r>
            <a:endParaRPr lang="en-US" dirty="0">
              <a:solidFill>
                <a:srgbClr val="FF0000"/>
              </a:solidFill>
            </a:endParaRPr>
          </a:p>
        </p:txBody>
      </p:sp>
      <p:sp>
        <p:nvSpPr>
          <p:cNvPr id="11" name="Rectangle 10"/>
          <p:cNvSpPr/>
          <p:nvPr/>
        </p:nvSpPr>
        <p:spPr>
          <a:xfrm>
            <a:off x="204951" y="3587390"/>
            <a:ext cx="889987" cy="369332"/>
          </a:xfrm>
          <a:prstGeom prst="rect">
            <a:avLst/>
          </a:prstGeom>
        </p:spPr>
        <p:txBody>
          <a:bodyPr wrap="none">
            <a:spAutoFit/>
          </a:bodyPr>
          <a:lstStyle/>
          <a:p>
            <a:pPr>
              <a:spcBef>
                <a:spcPct val="0"/>
              </a:spcBef>
              <a:buFontTx/>
              <a:buNone/>
            </a:pPr>
            <a:r>
              <a:rPr lang="en-US" altLang="en-US" dirty="0">
                <a:solidFill>
                  <a:srgbClr val="FF0000"/>
                </a:solidFill>
              </a:rPr>
              <a:t>$2,943</a:t>
            </a:r>
          </a:p>
        </p:txBody>
      </p:sp>
      <p:sp>
        <p:nvSpPr>
          <p:cNvPr id="12" name="Rectangle 11"/>
          <p:cNvSpPr/>
          <p:nvPr/>
        </p:nvSpPr>
        <p:spPr>
          <a:xfrm>
            <a:off x="1676400" y="3631324"/>
            <a:ext cx="889987" cy="369332"/>
          </a:xfrm>
          <a:prstGeom prst="rect">
            <a:avLst/>
          </a:prstGeom>
        </p:spPr>
        <p:txBody>
          <a:bodyPr wrap="none">
            <a:spAutoFit/>
          </a:bodyPr>
          <a:lstStyle/>
          <a:p>
            <a:pPr>
              <a:spcBef>
                <a:spcPct val="0"/>
              </a:spcBef>
              <a:buFontTx/>
              <a:buNone/>
            </a:pPr>
            <a:r>
              <a:rPr lang="en-US" altLang="en-US" dirty="0">
                <a:solidFill>
                  <a:srgbClr val="FF0000"/>
                </a:solidFill>
              </a:rPr>
              <a:t>$2,000</a:t>
            </a:r>
          </a:p>
        </p:txBody>
      </p:sp>
      <p:sp>
        <p:nvSpPr>
          <p:cNvPr id="13" name="Rectangle 12"/>
          <p:cNvSpPr/>
          <p:nvPr/>
        </p:nvSpPr>
        <p:spPr>
          <a:xfrm>
            <a:off x="3032739" y="3631324"/>
            <a:ext cx="697627" cy="369332"/>
          </a:xfrm>
          <a:prstGeom prst="rect">
            <a:avLst/>
          </a:prstGeom>
        </p:spPr>
        <p:txBody>
          <a:bodyPr wrap="none">
            <a:spAutoFit/>
          </a:bodyPr>
          <a:lstStyle/>
          <a:p>
            <a:pPr>
              <a:spcBef>
                <a:spcPct val="0"/>
              </a:spcBef>
              <a:buFontTx/>
              <a:buNone/>
            </a:pPr>
            <a:r>
              <a:rPr lang="en-US" altLang="en-US" dirty="0">
                <a:solidFill>
                  <a:srgbClr val="FF0000"/>
                </a:solidFill>
              </a:rPr>
              <a:t>$943</a:t>
            </a:r>
          </a:p>
        </p:txBody>
      </p:sp>
      <p:sp>
        <p:nvSpPr>
          <p:cNvPr id="14" name="Rectangle 13"/>
          <p:cNvSpPr/>
          <p:nvPr/>
        </p:nvSpPr>
        <p:spPr>
          <a:xfrm>
            <a:off x="0" y="6172200"/>
            <a:ext cx="889987" cy="369332"/>
          </a:xfrm>
          <a:prstGeom prst="rect">
            <a:avLst/>
          </a:prstGeom>
        </p:spPr>
        <p:txBody>
          <a:bodyPr wrap="none">
            <a:spAutoFit/>
          </a:bodyPr>
          <a:lstStyle/>
          <a:p>
            <a:pPr>
              <a:spcBef>
                <a:spcPct val="0"/>
              </a:spcBef>
              <a:buFontTx/>
              <a:buNone/>
            </a:pPr>
            <a:r>
              <a:rPr lang="en-US" altLang="en-US" dirty="0">
                <a:solidFill>
                  <a:srgbClr val="FF0000"/>
                </a:solidFill>
              </a:rPr>
              <a:t>$2,943</a:t>
            </a:r>
          </a:p>
        </p:txBody>
      </p:sp>
      <p:sp>
        <p:nvSpPr>
          <p:cNvPr id="15" name="Rectangle 14"/>
          <p:cNvSpPr/>
          <p:nvPr/>
        </p:nvSpPr>
        <p:spPr>
          <a:xfrm>
            <a:off x="1426992" y="6172200"/>
            <a:ext cx="889987" cy="369332"/>
          </a:xfrm>
          <a:prstGeom prst="rect">
            <a:avLst/>
          </a:prstGeom>
        </p:spPr>
        <p:txBody>
          <a:bodyPr wrap="none">
            <a:spAutoFit/>
          </a:bodyPr>
          <a:lstStyle/>
          <a:p>
            <a:pPr>
              <a:spcBef>
                <a:spcPct val="0"/>
              </a:spcBef>
              <a:buFontTx/>
              <a:buNone/>
            </a:pPr>
            <a:r>
              <a:rPr lang="en-US" altLang="en-US" dirty="0">
                <a:solidFill>
                  <a:srgbClr val="FF0000"/>
                </a:solidFill>
              </a:rPr>
              <a:t>$2,000</a:t>
            </a:r>
          </a:p>
        </p:txBody>
      </p:sp>
      <p:sp>
        <p:nvSpPr>
          <p:cNvPr id="16" name="Rectangle 15"/>
          <p:cNvSpPr/>
          <p:nvPr/>
        </p:nvSpPr>
        <p:spPr>
          <a:xfrm>
            <a:off x="3016973" y="6168837"/>
            <a:ext cx="697627" cy="369332"/>
          </a:xfrm>
          <a:prstGeom prst="rect">
            <a:avLst/>
          </a:prstGeom>
        </p:spPr>
        <p:txBody>
          <a:bodyPr wrap="none">
            <a:spAutoFit/>
          </a:bodyPr>
          <a:lstStyle/>
          <a:p>
            <a:pPr>
              <a:spcBef>
                <a:spcPct val="0"/>
              </a:spcBef>
              <a:buFontTx/>
              <a:buNone/>
            </a:pPr>
            <a:r>
              <a:rPr lang="en-US" altLang="en-US" dirty="0">
                <a:solidFill>
                  <a:srgbClr val="FF0000"/>
                </a:solidFill>
              </a:rPr>
              <a:t>$943</a:t>
            </a:r>
          </a:p>
        </p:txBody>
      </p:sp>
    </p:spTree>
    <p:extLst>
      <p:ext uri="{BB962C8B-B14F-4D97-AF65-F5344CB8AC3E}">
        <p14:creationId xmlns:p14="http://schemas.microsoft.com/office/powerpoint/2010/main" val="3387141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883"/>
            <a:ext cx="8229600" cy="373117"/>
          </a:xfrm>
        </p:spPr>
        <p:txBody>
          <a:bodyPr>
            <a:noAutofit/>
          </a:bodyPr>
          <a:lstStyle/>
          <a:p>
            <a:r>
              <a:rPr lang="en-US" sz="2200" b="1" dirty="0">
                <a:solidFill>
                  <a:schemeClr val="bg1"/>
                </a:solidFill>
              </a:rPr>
              <a:t>Project Budget-II Employee Benefits</a:t>
            </a:r>
          </a:p>
        </p:txBody>
      </p:sp>
      <p:pic>
        <p:nvPicPr>
          <p:cNvPr id="4" name="Picture 5" descr="budget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81000"/>
            <a:ext cx="9144000" cy="647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3276600" y="3886200"/>
            <a:ext cx="734496" cy="430887"/>
          </a:xfrm>
          <a:prstGeom prst="rect">
            <a:avLst/>
          </a:prstGeom>
        </p:spPr>
        <p:txBody>
          <a:bodyPr wrap="none">
            <a:spAutoFit/>
          </a:bodyPr>
          <a:lstStyle/>
          <a:p>
            <a:pPr>
              <a:spcBef>
                <a:spcPct val="0"/>
              </a:spcBef>
              <a:buFontTx/>
              <a:buNone/>
            </a:pPr>
            <a:r>
              <a:rPr lang="en-US" altLang="en-US" sz="2200" dirty="0">
                <a:solidFill>
                  <a:srgbClr val="FF0000"/>
                </a:solidFill>
              </a:rPr>
              <a:t>0.09</a:t>
            </a:r>
          </a:p>
        </p:txBody>
      </p:sp>
      <p:sp>
        <p:nvSpPr>
          <p:cNvPr id="6" name="Rectangle 5"/>
          <p:cNvSpPr/>
          <p:nvPr/>
        </p:nvSpPr>
        <p:spPr>
          <a:xfrm>
            <a:off x="7086600" y="3894083"/>
            <a:ext cx="813043" cy="430887"/>
          </a:xfrm>
          <a:prstGeom prst="rect">
            <a:avLst/>
          </a:prstGeom>
        </p:spPr>
        <p:txBody>
          <a:bodyPr wrap="none">
            <a:spAutoFit/>
          </a:bodyPr>
          <a:lstStyle/>
          <a:p>
            <a:pPr>
              <a:spcBef>
                <a:spcPct val="0"/>
              </a:spcBef>
              <a:buFontTx/>
              <a:buNone/>
            </a:pPr>
            <a:r>
              <a:rPr lang="en-US" altLang="en-US" sz="2200" dirty="0">
                <a:solidFill>
                  <a:srgbClr val="FF0000"/>
                </a:solidFill>
              </a:rPr>
              <a:t>$264</a:t>
            </a:r>
          </a:p>
        </p:txBody>
      </p:sp>
      <p:sp>
        <p:nvSpPr>
          <p:cNvPr id="7" name="Rectangle 6"/>
          <p:cNvSpPr/>
          <p:nvPr/>
        </p:nvSpPr>
        <p:spPr>
          <a:xfrm>
            <a:off x="1608083" y="4472152"/>
            <a:ext cx="498855" cy="430887"/>
          </a:xfrm>
          <a:prstGeom prst="rect">
            <a:avLst/>
          </a:prstGeom>
        </p:spPr>
        <p:txBody>
          <a:bodyPr wrap="none">
            <a:spAutoFit/>
          </a:bodyPr>
          <a:lstStyle/>
          <a:p>
            <a:pPr>
              <a:spcBef>
                <a:spcPct val="0"/>
              </a:spcBef>
              <a:buFontTx/>
              <a:buNone/>
            </a:pPr>
            <a:r>
              <a:rPr lang="en-US" altLang="en-US" sz="2200" dirty="0">
                <a:solidFill>
                  <a:srgbClr val="FF0000"/>
                </a:solidFill>
              </a:rPr>
              <a:t>$0</a:t>
            </a:r>
          </a:p>
        </p:txBody>
      </p:sp>
      <p:sp>
        <p:nvSpPr>
          <p:cNvPr id="8" name="Rectangle 7"/>
          <p:cNvSpPr/>
          <p:nvPr/>
        </p:nvSpPr>
        <p:spPr>
          <a:xfrm>
            <a:off x="2743200" y="4466897"/>
            <a:ext cx="813043" cy="430887"/>
          </a:xfrm>
          <a:prstGeom prst="rect">
            <a:avLst/>
          </a:prstGeom>
        </p:spPr>
        <p:txBody>
          <a:bodyPr wrap="none">
            <a:spAutoFit/>
          </a:bodyPr>
          <a:lstStyle/>
          <a:p>
            <a:pPr>
              <a:spcBef>
                <a:spcPct val="0"/>
              </a:spcBef>
              <a:buFontTx/>
              <a:buNone/>
            </a:pPr>
            <a:r>
              <a:rPr lang="en-US" altLang="en-US" sz="2200" dirty="0">
                <a:solidFill>
                  <a:srgbClr val="FF0000"/>
                </a:solidFill>
              </a:rPr>
              <a:t>$264</a:t>
            </a:r>
          </a:p>
        </p:txBody>
      </p:sp>
      <p:sp>
        <p:nvSpPr>
          <p:cNvPr id="9" name="Rectangle 8"/>
          <p:cNvSpPr/>
          <p:nvPr/>
        </p:nvSpPr>
        <p:spPr>
          <a:xfrm>
            <a:off x="152400" y="6019800"/>
            <a:ext cx="813043" cy="430887"/>
          </a:xfrm>
          <a:prstGeom prst="rect">
            <a:avLst/>
          </a:prstGeom>
        </p:spPr>
        <p:txBody>
          <a:bodyPr wrap="none">
            <a:spAutoFit/>
          </a:bodyPr>
          <a:lstStyle/>
          <a:p>
            <a:pPr>
              <a:spcBef>
                <a:spcPct val="0"/>
              </a:spcBef>
              <a:buFontTx/>
              <a:buNone/>
            </a:pPr>
            <a:r>
              <a:rPr lang="en-US" altLang="en-US" sz="2200" dirty="0">
                <a:solidFill>
                  <a:srgbClr val="FF0000"/>
                </a:solidFill>
              </a:rPr>
              <a:t>$264</a:t>
            </a:r>
          </a:p>
        </p:txBody>
      </p:sp>
      <p:sp>
        <p:nvSpPr>
          <p:cNvPr id="10" name="Rectangle 9"/>
          <p:cNvSpPr/>
          <p:nvPr/>
        </p:nvSpPr>
        <p:spPr>
          <a:xfrm>
            <a:off x="2991517" y="6019800"/>
            <a:ext cx="813043" cy="430887"/>
          </a:xfrm>
          <a:prstGeom prst="rect">
            <a:avLst/>
          </a:prstGeom>
        </p:spPr>
        <p:txBody>
          <a:bodyPr wrap="none">
            <a:spAutoFit/>
          </a:bodyPr>
          <a:lstStyle/>
          <a:p>
            <a:pPr>
              <a:spcBef>
                <a:spcPct val="0"/>
              </a:spcBef>
              <a:buFontTx/>
              <a:buNone/>
            </a:pPr>
            <a:r>
              <a:rPr lang="en-US" altLang="en-US" sz="2200" dirty="0">
                <a:solidFill>
                  <a:srgbClr val="FF0000"/>
                </a:solidFill>
              </a:rPr>
              <a:t>$264</a:t>
            </a:r>
          </a:p>
        </p:txBody>
      </p:sp>
    </p:spTree>
    <p:extLst>
      <p:ext uri="{BB962C8B-B14F-4D97-AF65-F5344CB8AC3E}">
        <p14:creationId xmlns:p14="http://schemas.microsoft.com/office/powerpoint/2010/main" val="32512922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3"/>
            <a:ext cx="8229600" cy="373117"/>
          </a:xfrm>
        </p:spPr>
        <p:txBody>
          <a:bodyPr>
            <a:noAutofit/>
          </a:bodyPr>
          <a:lstStyle/>
          <a:p>
            <a:r>
              <a:rPr lang="en-US" sz="2200" b="1" dirty="0">
                <a:solidFill>
                  <a:schemeClr val="bg1"/>
                </a:solidFill>
              </a:rPr>
              <a:t>Project Budget- III Contracted Services</a:t>
            </a:r>
          </a:p>
        </p:txBody>
      </p:sp>
      <p:pic>
        <p:nvPicPr>
          <p:cNvPr id="4" name="Picture 7" descr="budget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381000"/>
            <a:ext cx="9143999" cy="647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152400" y="4038600"/>
            <a:ext cx="158889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0000"/>
                </a:solidFill>
                <a:effectLst/>
                <a:uLnTx/>
                <a:uFillTx/>
              </a:rPr>
              <a:t>consultant</a:t>
            </a:r>
            <a:endParaRPr kumimoji="0" lang="en-US" sz="1800" b="0" i="0" u="none" strike="noStrike" kern="0" cap="none" spc="0" normalizeH="0" baseline="0" noProof="0" dirty="0">
              <a:ln>
                <a:noFill/>
              </a:ln>
              <a:solidFill>
                <a:srgbClr val="FF0000"/>
              </a:solidFill>
              <a:effectLst/>
              <a:uLnTx/>
              <a:uFillTx/>
            </a:endParaRPr>
          </a:p>
        </p:txBody>
      </p:sp>
      <p:sp>
        <p:nvSpPr>
          <p:cNvPr id="7" name="Rectangle 6"/>
          <p:cNvSpPr/>
          <p:nvPr/>
        </p:nvSpPr>
        <p:spPr>
          <a:xfrm>
            <a:off x="3006587" y="4100898"/>
            <a:ext cx="1831399" cy="430887"/>
          </a:xfrm>
          <a:prstGeom prst="rect">
            <a:avLst/>
          </a:prstGeom>
        </p:spPr>
        <p:txBody>
          <a:bodyPr wrap="none">
            <a:spAutoFit/>
          </a:bodyPr>
          <a:lstStyle/>
          <a:p>
            <a:pPr>
              <a:spcBef>
                <a:spcPct val="0"/>
              </a:spcBef>
              <a:buFontTx/>
              <a:buNone/>
            </a:pPr>
            <a:r>
              <a:rPr lang="en-US" altLang="en-US" sz="2200" dirty="0">
                <a:solidFill>
                  <a:srgbClr val="FF0000"/>
                </a:solidFill>
              </a:rPr>
              <a:t>Adam Advice</a:t>
            </a:r>
          </a:p>
        </p:txBody>
      </p:sp>
      <p:sp>
        <p:nvSpPr>
          <p:cNvPr id="8" name="Rectangle 7"/>
          <p:cNvSpPr/>
          <p:nvPr/>
        </p:nvSpPr>
        <p:spPr>
          <a:xfrm>
            <a:off x="5948855" y="4084766"/>
            <a:ext cx="2153154" cy="430887"/>
          </a:xfrm>
          <a:prstGeom prst="rect">
            <a:avLst/>
          </a:prstGeom>
        </p:spPr>
        <p:txBody>
          <a:bodyPr wrap="none">
            <a:spAutoFit/>
          </a:bodyPr>
          <a:lstStyle/>
          <a:p>
            <a:pPr>
              <a:spcBef>
                <a:spcPct val="0"/>
              </a:spcBef>
              <a:buFontTx/>
              <a:buNone/>
            </a:pPr>
            <a:r>
              <a:rPr lang="en-US" altLang="en-US" dirty="0">
                <a:solidFill>
                  <a:srgbClr val="FF0000"/>
                </a:solidFill>
              </a:rPr>
              <a:t> </a:t>
            </a:r>
            <a:r>
              <a:rPr lang="en-US" altLang="en-US" sz="2200" dirty="0">
                <a:solidFill>
                  <a:srgbClr val="FF0000"/>
                </a:solidFill>
              </a:rPr>
              <a:t>2 days @ $300</a:t>
            </a:r>
          </a:p>
        </p:txBody>
      </p:sp>
      <p:sp>
        <p:nvSpPr>
          <p:cNvPr id="9" name="Rectangle 8"/>
          <p:cNvSpPr/>
          <p:nvPr/>
        </p:nvSpPr>
        <p:spPr>
          <a:xfrm>
            <a:off x="165538" y="4533311"/>
            <a:ext cx="813043" cy="430887"/>
          </a:xfrm>
          <a:prstGeom prst="rect">
            <a:avLst/>
          </a:prstGeom>
        </p:spPr>
        <p:txBody>
          <a:bodyPr wrap="none">
            <a:spAutoFit/>
          </a:bodyPr>
          <a:lstStyle/>
          <a:p>
            <a:pPr>
              <a:spcBef>
                <a:spcPct val="0"/>
              </a:spcBef>
              <a:buFontTx/>
              <a:buNone/>
            </a:pPr>
            <a:r>
              <a:rPr lang="en-US" altLang="en-US" sz="2200" dirty="0">
                <a:solidFill>
                  <a:srgbClr val="FF0000"/>
                </a:solidFill>
              </a:rPr>
              <a:t>$600</a:t>
            </a:r>
          </a:p>
        </p:txBody>
      </p:sp>
      <p:sp>
        <p:nvSpPr>
          <p:cNvPr id="10" name="Rectangle 9"/>
          <p:cNvSpPr/>
          <p:nvPr/>
        </p:nvSpPr>
        <p:spPr>
          <a:xfrm>
            <a:off x="1741297" y="4496902"/>
            <a:ext cx="813043" cy="430887"/>
          </a:xfrm>
          <a:prstGeom prst="rect">
            <a:avLst/>
          </a:prstGeom>
        </p:spPr>
        <p:txBody>
          <a:bodyPr wrap="none">
            <a:spAutoFit/>
          </a:bodyPr>
          <a:lstStyle/>
          <a:p>
            <a:pPr>
              <a:spcBef>
                <a:spcPct val="0"/>
              </a:spcBef>
              <a:buFontTx/>
              <a:buNone/>
            </a:pPr>
            <a:r>
              <a:rPr lang="en-US" altLang="en-US" sz="2200" dirty="0">
                <a:solidFill>
                  <a:srgbClr val="FF0000"/>
                </a:solidFill>
              </a:rPr>
              <a:t>$300</a:t>
            </a:r>
          </a:p>
        </p:txBody>
      </p:sp>
      <p:sp>
        <p:nvSpPr>
          <p:cNvPr id="11" name="Rectangle 10"/>
          <p:cNvSpPr/>
          <p:nvPr/>
        </p:nvSpPr>
        <p:spPr>
          <a:xfrm>
            <a:off x="3043374" y="4548699"/>
            <a:ext cx="813043" cy="430887"/>
          </a:xfrm>
          <a:prstGeom prst="rect">
            <a:avLst/>
          </a:prstGeom>
        </p:spPr>
        <p:txBody>
          <a:bodyPr wrap="none">
            <a:spAutoFit/>
          </a:bodyPr>
          <a:lstStyle/>
          <a:p>
            <a:pPr>
              <a:spcBef>
                <a:spcPct val="0"/>
              </a:spcBef>
              <a:buFontTx/>
              <a:buNone/>
            </a:pPr>
            <a:r>
              <a:rPr lang="en-US" altLang="en-US" sz="2200" dirty="0">
                <a:solidFill>
                  <a:srgbClr val="FF0000"/>
                </a:solidFill>
              </a:rPr>
              <a:t>$300</a:t>
            </a:r>
          </a:p>
        </p:txBody>
      </p:sp>
      <p:sp>
        <p:nvSpPr>
          <p:cNvPr id="12" name="Rectangle 11"/>
          <p:cNvSpPr/>
          <p:nvPr/>
        </p:nvSpPr>
        <p:spPr>
          <a:xfrm>
            <a:off x="325697" y="5181600"/>
            <a:ext cx="1189749" cy="430887"/>
          </a:xfrm>
          <a:prstGeom prst="rect">
            <a:avLst/>
          </a:prstGeom>
        </p:spPr>
        <p:txBody>
          <a:bodyPr wrap="none">
            <a:spAutoFit/>
          </a:bodyPr>
          <a:lstStyle/>
          <a:p>
            <a:pPr>
              <a:spcBef>
                <a:spcPct val="0"/>
              </a:spcBef>
              <a:buFontTx/>
              <a:buNone/>
            </a:pPr>
            <a:r>
              <a:rPr lang="en-US" altLang="en-US" sz="2200" dirty="0">
                <a:solidFill>
                  <a:srgbClr val="FF0000"/>
                </a:solidFill>
              </a:rPr>
              <a:t>contract</a:t>
            </a:r>
          </a:p>
        </p:txBody>
      </p:sp>
      <p:sp>
        <p:nvSpPr>
          <p:cNvPr id="13" name="Rectangle 12"/>
          <p:cNvSpPr/>
          <p:nvPr/>
        </p:nvSpPr>
        <p:spPr>
          <a:xfrm>
            <a:off x="2622541" y="5205248"/>
            <a:ext cx="2146742" cy="430887"/>
          </a:xfrm>
          <a:prstGeom prst="rect">
            <a:avLst/>
          </a:prstGeom>
        </p:spPr>
        <p:txBody>
          <a:bodyPr wrap="none">
            <a:spAutoFit/>
          </a:bodyPr>
          <a:lstStyle/>
          <a:p>
            <a:r>
              <a:rPr lang="en-US" altLang="en-US" sz="2200" dirty="0">
                <a:solidFill>
                  <a:srgbClr val="FF0000"/>
                </a:solidFill>
              </a:rPr>
              <a:t>Microfilming </a:t>
            </a:r>
            <a:r>
              <a:rPr lang="en-US" altLang="en-US" sz="2200" dirty="0" err="1">
                <a:solidFill>
                  <a:srgbClr val="FF0000"/>
                </a:solidFill>
              </a:rPr>
              <a:t>Inc</a:t>
            </a:r>
            <a:endParaRPr lang="en-US" sz="2200" dirty="0">
              <a:solidFill>
                <a:srgbClr val="FF0000"/>
              </a:solidFill>
            </a:endParaRPr>
          </a:p>
        </p:txBody>
      </p:sp>
      <p:sp>
        <p:nvSpPr>
          <p:cNvPr id="14" name="Rectangle 13"/>
          <p:cNvSpPr/>
          <p:nvPr/>
        </p:nvSpPr>
        <p:spPr>
          <a:xfrm>
            <a:off x="5948855" y="5222906"/>
            <a:ext cx="1550424" cy="430887"/>
          </a:xfrm>
          <a:prstGeom prst="rect">
            <a:avLst/>
          </a:prstGeom>
        </p:spPr>
        <p:txBody>
          <a:bodyPr wrap="none">
            <a:spAutoFit/>
          </a:bodyPr>
          <a:lstStyle/>
          <a:p>
            <a:pPr>
              <a:spcBef>
                <a:spcPct val="0"/>
              </a:spcBef>
              <a:buFontTx/>
              <a:buNone/>
            </a:pPr>
            <a:r>
              <a:rPr lang="en-US" altLang="en-US" sz="2200" dirty="0">
                <a:solidFill>
                  <a:srgbClr val="FF0000"/>
                </a:solidFill>
              </a:rPr>
              <a:t>400 pieces</a:t>
            </a:r>
          </a:p>
        </p:txBody>
      </p:sp>
      <p:sp>
        <p:nvSpPr>
          <p:cNvPr id="15" name="Rectangle 14"/>
          <p:cNvSpPr/>
          <p:nvPr/>
        </p:nvSpPr>
        <p:spPr>
          <a:xfrm>
            <a:off x="93771" y="5653793"/>
            <a:ext cx="970137" cy="430887"/>
          </a:xfrm>
          <a:prstGeom prst="rect">
            <a:avLst/>
          </a:prstGeom>
        </p:spPr>
        <p:txBody>
          <a:bodyPr wrap="none">
            <a:spAutoFit/>
          </a:bodyPr>
          <a:lstStyle/>
          <a:p>
            <a:pPr>
              <a:spcBef>
                <a:spcPct val="0"/>
              </a:spcBef>
              <a:buFontTx/>
              <a:buNone/>
            </a:pPr>
            <a:r>
              <a:rPr lang="en-US" altLang="en-US" sz="2200" dirty="0">
                <a:solidFill>
                  <a:srgbClr val="FF0000"/>
                </a:solidFill>
              </a:rPr>
              <a:t>$4000</a:t>
            </a:r>
          </a:p>
        </p:txBody>
      </p:sp>
      <p:sp>
        <p:nvSpPr>
          <p:cNvPr id="16" name="Rectangle 15"/>
          <p:cNvSpPr/>
          <p:nvPr/>
        </p:nvSpPr>
        <p:spPr>
          <a:xfrm>
            <a:off x="1741297" y="5664303"/>
            <a:ext cx="498855" cy="430887"/>
          </a:xfrm>
          <a:prstGeom prst="rect">
            <a:avLst/>
          </a:prstGeom>
        </p:spPr>
        <p:txBody>
          <a:bodyPr wrap="none">
            <a:spAutoFit/>
          </a:bodyPr>
          <a:lstStyle/>
          <a:p>
            <a:pPr>
              <a:spcBef>
                <a:spcPct val="0"/>
              </a:spcBef>
              <a:buFontTx/>
              <a:buNone/>
            </a:pPr>
            <a:r>
              <a:rPr lang="en-US" altLang="en-US" sz="2200" dirty="0">
                <a:solidFill>
                  <a:srgbClr val="FF0000"/>
                </a:solidFill>
              </a:rPr>
              <a:t>$0</a:t>
            </a:r>
          </a:p>
        </p:txBody>
      </p:sp>
      <p:sp>
        <p:nvSpPr>
          <p:cNvPr id="17" name="Rectangle 16"/>
          <p:cNvSpPr/>
          <p:nvPr/>
        </p:nvSpPr>
        <p:spPr>
          <a:xfrm>
            <a:off x="2982961" y="5681961"/>
            <a:ext cx="970137" cy="430887"/>
          </a:xfrm>
          <a:prstGeom prst="rect">
            <a:avLst/>
          </a:prstGeom>
        </p:spPr>
        <p:txBody>
          <a:bodyPr wrap="none">
            <a:spAutoFit/>
          </a:bodyPr>
          <a:lstStyle/>
          <a:p>
            <a:pPr>
              <a:spcBef>
                <a:spcPct val="0"/>
              </a:spcBef>
              <a:buFontTx/>
              <a:buNone/>
            </a:pPr>
            <a:r>
              <a:rPr lang="en-US" altLang="en-US" sz="2200" dirty="0">
                <a:solidFill>
                  <a:srgbClr val="FF0000"/>
                </a:solidFill>
              </a:rPr>
              <a:t>$4000</a:t>
            </a:r>
          </a:p>
        </p:txBody>
      </p:sp>
    </p:spTree>
    <p:extLst>
      <p:ext uri="{BB962C8B-B14F-4D97-AF65-F5344CB8AC3E}">
        <p14:creationId xmlns:p14="http://schemas.microsoft.com/office/powerpoint/2010/main" val="4257889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r>
              <a:rPr lang="en-US" sz="2200" b="1" dirty="0">
                <a:solidFill>
                  <a:schemeClr val="bg1"/>
                </a:solidFill>
              </a:rPr>
              <a:t>Project Budget-IV Supplies Materials &amp; Equipment</a:t>
            </a:r>
          </a:p>
        </p:txBody>
      </p:sp>
      <p:pic>
        <p:nvPicPr>
          <p:cNvPr id="4" name="Picture 5" descr="budget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81000"/>
            <a:ext cx="9143999" cy="647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91966" y="3804745"/>
            <a:ext cx="813043" cy="430887"/>
          </a:xfrm>
          <a:prstGeom prst="rect">
            <a:avLst/>
          </a:prstGeom>
        </p:spPr>
        <p:txBody>
          <a:bodyPr wrap="none">
            <a:spAutoFit/>
          </a:bodyPr>
          <a:lstStyle/>
          <a:p>
            <a:pPr>
              <a:spcBef>
                <a:spcPct val="0"/>
              </a:spcBef>
              <a:buFontTx/>
              <a:buNone/>
            </a:pPr>
            <a:r>
              <a:rPr lang="en-US" altLang="en-US" sz="2200" dirty="0">
                <a:solidFill>
                  <a:srgbClr val="FF0000"/>
                </a:solidFill>
              </a:rPr>
              <a:t>1000</a:t>
            </a:r>
          </a:p>
        </p:txBody>
      </p:sp>
      <p:sp>
        <p:nvSpPr>
          <p:cNvPr id="6" name="Rectangle 5"/>
          <p:cNvSpPr/>
          <p:nvPr/>
        </p:nvSpPr>
        <p:spPr>
          <a:xfrm>
            <a:off x="1676400" y="3786747"/>
            <a:ext cx="1032655" cy="430887"/>
          </a:xfrm>
          <a:prstGeom prst="rect">
            <a:avLst/>
          </a:prstGeom>
        </p:spPr>
        <p:txBody>
          <a:bodyPr wrap="none">
            <a:spAutoFit/>
          </a:bodyPr>
          <a:lstStyle/>
          <a:p>
            <a:pPr lvl="0" eaLnBrk="0" fontAlgn="base" hangingPunct="0">
              <a:spcBef>
                <a:spcPct val="0"/>
              </a:spcBef>
              <a:spcAft>
                <a:spcPct val="0"/>
              </a:spcAft>
            </a:pPr>
            <a:r>
              <a:rPr lang="en-US" altLang="en-US" sz="2200" dirty="0">
                <a:solidFill>
                  <a:srgbClr val="FF0000"/>
                </a:solidFill>
              </a:rPr>
              <a:t>folders</a:t>
            </a:r>
          </a:p>
        </p:txBody>
      </p:sp>
      <p:sp>
        <p:nvSpPr>
          <p:cNvPr id="7" name="Rectangle 6"/>
          <p:cNvSpPr/>
          <p:nvPr/>
        </p:nvSpPr>
        <p:spPr>
          <a:xfrm>
            <a:off x="3200400" y="3783384"/>
            <a:ext cx="734496" cy="430887"/>
          </a:xfrm>
          <a:prstGeom prst="rect">
            <a:avLst/>
          </a:prstGeom>
        </p:spPr>
        <p:txBody>
          <a:bodyPr wrap="none">
            <a:spAutoFit/>
          </a:bodyPr>
          <a:lstStyle/>
          <a:p>
            <a:pPr>
              <a:spcBef>
                <a:spcPct val="0"/>
              </a:spcBef>
              <a:buFontTx/>
              <a:buNone/>
            </a:pPr>
            <a:r>
              <a:rPr lang="en-US" altLang="en-US" sz="2200" dirty="0">
                <a:solidFill>
                  <a:srgbClr val="FF0000"/>
                </a:solidFill>
              </a:rPr>
              <a:t>0.15</a:t>
            </a:r>
          </a:p>
        </p:txBody>
      </p:sp>
      <p:sp>
        <p:nvSpPr>
          <p:cNvPr id="8" name="Rectangle 7"/>
          <p:cNvSpPr/>
          <p:nvPr/>
        </p:nvSpPr>
        <p:spPr>
          <a:xfrm>
            <a:off x="4419600" y="3786747"/>
            <a:ext cx="813043" cy="430887"/>
          </a:xfrm>
          <a:prstGeom prst="rect">
            <a:avLst/>
          </a:prstGeom>
        </p:spPr>
        <p:txBody>
          <a:bodyPr wrap="none">
            <a:spAutoFit/>
          </a:bodyPr>
          <a:lstStyle/>
          <a:p>
            <a:pPr>
              <a:spcBef>
                <a:spcPct val="0"/>
              </a:spcBef>
              <a:buFontTx/>
              <a:buNone/>
            </a:pPr>
            <a:r>
              <a:rPr lang="en-US" altLang="en-US" sz="2200" dirty="0">
                <a:solidFill>
                  <a:srgbClr val="FF0000"/>
                </a:solidFill>
              </a:rPr>
              <a:t>$150</a:t>
            </a:r>
          </a:p>
        </p:txBody>
      </p:sp>
      <p:sp>
        <p:nvSpPr>
          <p:cNvPr id="9" name="Rectangle 8"/>
          <p:cNvSpPr/>
          <p:nvPr/>
        </p:nvSpPr>
        <p:spPr>
          <a:xfrm>
            <a:off x="5943600" y="3780021"/>
            <a:ext cx="1173719" cy="430887"/>
          </a:xfrm>
          <a:prstGeom prst="rect">
            <a:avLst/>
          </a:prstGeom>
        </p:spPr>
        <p:txBody>
          <a:bodyPr wrap="none">
            <a:spAutoFit/>
          </a:bodyPr>
          <a:lstStyle/>
          <a:p>
            <a:pPr>
              <a:spcBef>
                <a:spcPct val="0"/>
              </a:spcBef>
              <a:buFontTx/>
              <a:buNone/>
            </a:pPr>
            <a:r>
              <a:rPr lang="en-US" altLang="en-US" sz="2200" dirty="0">
                <a:solidFill>
                  <a:srgbClr val="FF0000"/>
                </a:solidFill>
              </a:rPr>
              <a:t>Gaylord</a:t>
            </a:r>
          </a:p>
        </p:txBody>
      </p:sp>
      <p:sp>
        <p:nvSpPr>
          <p:cNvPr id="10" name="Rectangle 9"/>
          <p:cNvSpPr/>
          <p:nvPr/>
        </p:nvSpPr>
        <p:spPr>
          <a:xfrm>
            <a:off x="1773066" y="4248770"/>
            <a:ext cx="813043" cy="430887"/>
          </a:xfrm>
          <a:prstGeom prst="rect">
            <a:avLst/>
          </a:prstGeom>
        </p:spPr>
        <p:txBody>
          <a:bodyPr wrap="none">
            <a:spAutoFit/>
          </a:bodyPr>
          <a:lstStyle/>
          <a:p>
            <a:pPr lvl="0">
              <a:spcBef>
                <a:spcPct val="0"/>
              </a:spcBef>
            </a:pPr>
            <a:r>
              <a:rPr lang="en-US" altLang="en-US" sz="2200" dirty="0">
                <a:solidFill>
                  <a:srgbClr val="FF0000"/>
                </a:solidFill>
              </a:rPr>
              <a:t>$150</a:t>
            </a:r>
          </a:p>
        </p:txBody>
      </p:sp>
      <p:sp>
        <p:nvSpPr>
          <p:cNvPr id="11" name="Rectangle 10"/>
          <p:cNvSpPr/>
          <p:nvPr/>
        </p:nvSpPr>
        <p:spPr>
          <a:xfrm>
            <a:off x="3153103" y="4266428"/>
            <a:ext cx="498855" cy="430887"/>
          </a:xfrm>
          <a:prstGeom prst="rect">
            <a:avLst/>
          </a:prstGeom>
        </p:spPr>
        <p:txBody>
          <a:bodyPr wrap="none">
            <a:spAutoFit/>
          </a:bodyPr>
          <a:lstStyle/>
          <a:p>
            <a:pPr>
              <a:spcBef>
                <a:spcPct val="0"/>
              </a:spcBef>
              <a:buFontTx/>
              <a:buNone/>
            </a:pPr>
            <a:r>
              <a:rPr lang="en-US" altLang="en-US" sz="2200" dirty="0">
                <a:solidFill>
                  <a:srgbClr val="FF0000"/>
                </a:solidFill>
              </a:rPr>
              <a:t>$0</a:t>
            </a:r>
          </a:p>
        </p:txBody>
      </p:sp>
      <p:sp>
        <p:nvSpPr>
          <p:cNvPr id="12" name="Rectangle 11"/>
          <p:cNvSpPr/>
          <p:nvPr/>
        </p:nvSpPr>
        <p:spPr>
          <a:xfrm>
            <a:off x="170512" y="5029200"/>
            <a:ext cx="655949" cy="430887"/>
          </a:xfrm>
          <a:prstGeom prst="rect">
            <a:avLst/>
          </a:prstGeom>
        </p:spPr>
        <p:txBody>
          <a:bodyPr wrap="none">
            <a:spAutoFit/>
          </a:bodyPr>
          <a:lstStyle/>
          <a:p>
            <a:pPr>
              <a:spcBef>
                <a:spcPct val="0"/>
              </a:spcBef>
              <a:buFontTx/>
              <a:buNone/>
            </a:pPr>
            <a:r>
              <a:rPr lang="en-US" altLang="en-US" sz="2200" dirty="0">
                <a:solidFill>
                  <a:srgbClr val="FF0000"/>
                </a:solidFill>
              </a:rPr>
              <a:t>200</a:t>
            </a:r>
          </a:p>
        </p:txBody>
      </p:sp>
      <p:sp>
        <p:nvSpPr>
          <p:cNvPr id="13" name="Rectangle 12"/>
          <p:cNvSpPr/>
          <p:nvPr/>
        </p:nvSpPr>
        <p:spPr>
          <a:xfrm>
            <a:off x="1648032" y="5029199"/>
            <a:ext cx="938077" cy="430887"/>
          </a:xfrm>
          <a:prstGeom prst="rect">
            <a:avLst/>
          </a:prstGeom>
        </p:spPr>
        <p:txBody>
          <a:bodyPr wrap="none">
            <a:spAutoFit/>
          </a:bodyPr>
          <a:lstStyle/>
          <a:p>
            <a:pPr>
              <a:spcBef>
                <a:spcPct val="0"/>
              </a:spcBef>
              <a:buFontTx/>
              <a:buNone/>
            </a:pPr>
            <a:r>
              <a:rPr lang="en-US" altLang="en-US" sz="2200" dirty="0">
                <a:solidFill>
                  <a:srgbClr val="FF0000"/>
                </a:solidFill>
              </a:rPr>
              <a:t>boxes</a:t>
            </a:r>
          </a:p>
        </p:txBody>
      </p:sp>
      <p:sp>
        <p:nvSpPr>
          <p:cNvPr id="14" name="Rectangle 13"/>
          <p:cNvSpPr/>
          <p:nvPr/>
        </p:nvSpPr>
        <p:spPr>
          <a:xfrm>
            <a:off x="3097716" y="5029198"/>
            <a:ext cx="891591" cy="430887"/>
          </a:xfrm>
          <a:prstGeom prst="rect">
            <a:avLst/>
          </a:prstGeom>
        </p:spPr>
        <p:txBody>
          <a:bodyPr wrap="none">
            <a:spAutoFit/>
          </a:bodyPr>
          <a:lstStyle/>
          <a:p>
            <a:pPr>
              <a:spcBef>
                <a:spcPct val="0"/>
              </a:spcBef>
              <a:buFontTx/>
              <a:buNone/>
            </a:pPr>
            <a:r>
              <a:rPr lang="en-US" altLang="en-US" sz="2200" dirty="0">
                <a:solidFill>
                  <a:srgbClr val="FF0000"/>
                </a:solidFill>
              </a:rPr>
              <a:t>$3.00</a:t>
            </a:r>
          </a:p>
        </p:txBody>
      </p:sp>
      <p:sp>
        <p:nvSpPr>
          <p:cNvPr id="15" name="Rectangle 14"/>
          <p:cNvSpPr/>
          <p:nvPr/>
        </p:nvSpPr>
        <p:spPr>
          <a:xfrm>
            <a:off x="4419600" y="5029200"/>
            <a:ext cx="813043" cy="430887"/>
          </a:xfrm>
          <a:prstGeom prst="rect">
            <a:avLst/>
          </a:prstGeom>
        </p:spPr>
        <p:txBody>
          <a:bodyPr wrap="none">
            <a:spAutoFit/>
          </a:bodyPr>
          <a:lstStyle/>
          <a:p>
            <a:pPr>
              <a:spcBef>
                <a:spcPct val="0"/>
              </a:spcBef>
              <a:buFontTx/>
              <a:buNone/>
            </a:pPr>
            <a:r>
              <a:rPr lang="en-US" altLang="en-US" sz="2200" dirty="0">
                <a:solidFill>
                  <a:srgbClr val="FF0000"/>
                </a:solidFill>
              </a:rPr>
              <a:t>$600</a:t>
            </a:r>
          </a:p>
        </p:txBody>
      </p:sp>
      <p:sp>
        <p:nvSpPr>
          <p:cNvPr id="16" name="Rectangle 15"/>
          <p:cNvSpPr/>
          <p:nvPr/>
        </p:nvSpPr>
        <p:spPr>
          <a:xfrm>
            <a:off x="6019800" y="5036348"/>
            <a:ext cx="1298753" cy="430887"/>
          </a:xfrm>
          <a:prstGeom prst="rect">
            <a:avLst/>
          </a:prstGeom>
        </p:spPr>
        <p:txBody>
          <a:bodyPr wrap="none">
            <a:spAutoFit/>
          </a:bodyPr>
          <a:lstStyle/>
          <a:p>
            <a:pPr>
              <a:spcBef>
                <a:spcPct val="0"/>
              </a:spcBef>
              <a:buFontTx/>
              <a:buNone/>
            </a:pPr>
            <a:r>
              <a:rPr lang="en-US" altLang="en-US" sz="2200" dirty="0">
                <a:solidFill>
                  <a:srgbClr val="FF0000"/>
                </a:solidFill>
              </a:rPr>
              <a:t>Hollinger</a:t>
            </a:r>
            <a:endParaRPr lang="en-US" altLang="en-US" dirty="0"/>
          </a:p>
        </p:txBody>
      </p:sp>
      <p:sp>
        <p:nvSpPr>
          <p:cNvPr id="17" name="Rectangle 16"/>
          <p:cNvSpPr/>
          <p:nvPr/>
        </p:nvSpPr>
        <p:spPr>
          <a:xfrm>
            <a:off x="1693872" y="5467235"/>
            <a:ext cx="498855" cy="430887"/>
          </a:xfrm>
          <a:prstGeom prst="rect">
            <a:avLst/>
          </a:prstGeom>
        </p:spPr>
        <p:txBody>
          <a:bodyPr wrap="none">
            <a:spAutoFit/>
          </a:bodyPr>
          <a:lstStyle/>
          <a:p>
            <a:pPr lvl="0">
              <a:spcBef>
                <a:spcPct val="0"/>
              </a:spcBef>
            </a:pPr>
            <a:r>
              <a:rPr lang="en-US" altLang="en-US" sz="2200" dirty="0">
                <a:solidFill>
                  <a:srgbClr val="FF0000"/>
                </a:solidFill>
              </a:rPr>
              <a:t>$0</a:t>
            </a:r>
          </a:p>
        </p:txBody>
      </p:sp>
      <p:sp>
        <p:nvSpPr>
          <p:cNvPr id="18" name="Rectangle 17"/>
          <p:cNvSpPr/>
          <p:nvPr/>
        </p:nvSpPr>
        <p:spPr>
          <a:xfrm>
            <a:off x="2996008" y="5480353"/>
            <a:ext cx="813043" cy="430887"/>
          </a:xfrm>
          <a:prstGeom prst="rect">
            <a:avLst/>
          </a:prstGeom>
        </p:spPr>
        <p:txBody>
          <a:bodyPr wrap="none">
            <a:spAutoFit/>
          </a:bodyPr>
          <a:lstStyle/>
          <a:p>
            <a:pPr lvl="0">
              <a:spcBef>
                <a:spcPct val="0"/>
              </a:spcBef>
            </a:pPr>
            <a:r>
              <a:rPr lang="en-US" altLang="en-US" sz="2200" dirty="0">
                <a:solidFill>
                  <a:srgbClr val="FF0000"/>
                </a:solidFill>
              </a:rPr>
              <a:t>$600</a:t>
            </a:r>
          </a:p>
        </p:txBody>
      </p:sp>
    </p:spTree>
    <p:extLst>
      <p:ext uri="{BB962C8B-B14F-4D97-AF65-F5344CB8AC3E}">
        <p14:creationId xmlns:p14="http://schemas.microsoft.com/office/powerpoint/2010/main" val="21876533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r>
              <a:rPr lang="en-US" sz="2200" b="1" dirty="0">
                <a:solidFill>
                  <a:schemeClr val="bg1"/>
                </a:solidFill>
              </a:rPr>
              <a:t>Project Budget- VI Travel Expenses</a:t>
            </a:r>
          </a:p>
        </p:txBody>
      </p:sp>
      <p:pic>
        <p:nvPicPr>
          <p:cNvPr id="4" name="Picture 5" descr="budget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98813"/>
            <a:ext cx="9144000" cy="647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76200" y="3421870"/>
            <a:ext cx="2216441" cy="430887"/>
          </a:xfrm>
          <a:prstGeom prst="rect">
            <a:avLst/>
          </a:prstGeom>
        </p:spPr>
        <p:txBody>
          <a:bodyPr wrap="none">
            <a:spAutoFit/>
          </a:bodyPr>
          <a:lstStyle/>
          <a:p>
            <a:pPr lvl="0" eaLnBrk="0" fontAlgn="base" hangingPunct="0">
              <a:spcBef>
                <a:spcPct val="0"/>
              </a:spcBef>
              <a:spcAft>
                <a:spcPct val="0"/>
              </a:spcAft>
            </a:pPr>
            <a:r>
              <a:rPr lang="en-US" altLang="en-US" sz="2200" dirty="0">
                <a:solidFill>
                  <a:srgbClr val="FF0000"/>
                </a:solidFill>
              </a:rPr>
              <a:t>Travel to vendor</a:t>
            </a:r>
          </a:p>
        </p:txBody>
      </p:sp>
      <p:sp>
        <p:nvSpPr>
          <p:cNvPr id="6" name="Rectangle 5"/>
          <p:cNvSpPr/>
          <p:nvPr/>
        </p:nvSpPr>
        <p:spPr>
          <a:xfrm>
            <a:off x="4343400" y="3418507"/>
            <a:ext cx="2241319" cy="430887"/>
          </a:xfrm>
          <a:prstGeom prst="rect">
            <a:avLst/>
          </a:prstGeom>
        </p:spPr>
        <p:txBody>
          <a:bodyPr wrap="none">
            <a:spAutoFit/>
          </a:bodyPr>
          <a:lstStyle/>
          <a:p>
            <a:pPr>
              <a:spcBef>
                <a:spcPct val="0"/>
              </a:spcBef>
              <a:buFontTx/>
              <a:buNone/>
            </a:pPr>
            <a:r>
              <a:rPr lang="en-US" altLang="en-US" sz="2200" dirty="0">
                <a:solidFill>
                  <a:srgbClr val="FF0000"/>
                </a:solidFill>
              </a:rPr>
              <a:t>Finalize contract</a:t>
            </a:r>
          </a:p>
        </p:txBody>
      </p:sp>
      <p:sp>
        <p:nvSpPr>
          <p:cNvPr id="7" name="Rectangle 6"/>
          <p:cNvSpPr/>
          <p:nvPr/>
        </p:nvSpPr>
        <p:spPr>
          <a:xfrm>
            <a:off x="1793786" y="3962400"/>
            <a:ext cx="498855" cy="430887"/>
          </a:xfrm>
          <a:prstGeom prst="rect">
            <a:avLst/>
          </a:prstGeom>
        </p:spPr>
        <p:txBody>
          <a:bodyPr wrap="none">
            <a:spAutoFit/>
          </a:bodyPr>
          <a:lstStyle/>
          <a:p>
            <a:pPr>
              <a:spcBef>
                <a:spcPct val="0"/>
              </a:spcBef>
              <a:buFontTx/>
              <a:buNone/>
            </a:pPr>
            <a:r>
              <a:rPr lang="en-US" altLang="en-US" sz="2200" dirty="0">
                <a:solidFill>
                  <a:srgbClr val="FF0000"/>
                </a:solidFill>
              </a:rPr>
              <a:t>$0</a:t>
            </a:r>
          </a:p>
        </p:txBody>
      </p:sp>
      <p:sp>
        <p:nvSpPr>
          <p:cNvPr id="8" name="Rectangle 7"/>
          <p:cNvSpPr/>
          <p:nvPr/>
        </p:nvSpPr>
        <p:spPr>
          <a:xfrm>
            <a:off x="2971800" y="3951890"/>
            <a:ext cx="813043" cy="430887"/>
          </a:xfrm>
          <a:prstGeom prst="rect">
            <a:avLst/>
          </a:prstGeom>
        </p:spPr>
        <p:txBody>
          <a:bodyPr wrap="none">
            <a:spAutoFit/>
          </a:bodyPr>
          <a:lstStyle/>
          <a:p>
            <a:pPr>
              <a:spcBef>
                <a:spcPct val="0"/>
              </a:spcBef>
              <a:buFontTx/>
              <a:buNone/>
            </a:pPr>
            <a:r>
              <a:rPr lang="en-US" altLang="en-US" sz="2200" dirty="0">
                <a:solidFill>
                  <a:srgbClr val="FF0000"/>
                </a:solidFill>
              </a:rPr>
              <a:t>$500</a:t>
            </a:r>
          </a:p>
        </p:txBody>
      </p:sp>
    </p:spTree>
    <p:extLst>
      <p:ext uri="{BB962C8B-B14F-4D97-AF65-F5344CB8AC3E}">
        <p14:creationId xmlns:p14="http://schemas.microsoft.com/office/powerpoint/2010/main" val="35236971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sz="3600" b="1" dirty="0"/>
              <a:t>Institutional Authorization Form</a:t>
            </a:r>
            <a:r>
              <a:rPr lang="en-US" dirty="0"/>
              <a:t>	</a:t>
            </a:r>
          </a:p>
        </p:txBody>
      </p:sp>
      <p:pic>
        <p:nvPicPr>
          <p:cNvPr id="4" name="Picture 6" descr="Screenshopt of form" title="Institutional Authoriz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371600"/>
            <a:ext cx="91440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3429000" y="4648200"/>
            <a:ext cx="2864887" cy="369332"/>
          </a:xfrm>
          <a:prstGeom prst="rect">
            <a:avLst/>
          </a:prstGeom>
        </p:spPr>
        <p:txBody>
          <a:bodyPr wrap="none">
            <a:spAutoFit/>
          </a:bodyPr>
          <a:lstStyle/>
          <a:p>
            <a:pPr>
              <a:spcBef>
                <a:spcPct val="0"/>
              </a:spcBef>
              <a:buFontTx/>
              <a:buNone/>
            </a:pPr>
            <a:r>
              <a:rPr lang="en-US" altLang="en-US" b="1" dirty="0">
                <a:solidFill>
                  <a:srgbClr val="FF0000"/>
                </a:solidFill>
              </a:rPr>
              <a:t>Print and Sign this Form</a:t>
            </a:r>
          </a:p>
        </p:txBody>
      </p:sp>
    </p:spTree>
    <p:extLst>
      <p:ext uri="{BB962C8B-B14F-4D97-AF65-F5344CB8AC3E}">
        <p14:creationId xmlns:p14="http://schemas.microsoft.com/office/powerpoint/2010/main" val="3308245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br>
              <a:rPr lang="en-US" dirty="0"/>
            </a:br>
            <a:r>
              <a:rPr lang="en-US" b="1" dirty="0"/>
              <a:t>Submit the Application</a:t>
            </a:r>
            <a:br>
              <a:rPr lang="en-US" dirty="0"/>
            </a:br>
            <a:endParaRPr lang="en-US" dirty="0"/>
          </a:p>
        </p:txBody>
      </p:sp>
      <p:pic>
        <p:nvPicPr>
          <p:cNvPr id="4" name="Picture 6" descr="subm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 y="980090"/>
            <a:ext cx="87630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Oval 4" descr="Circle around submit button" title="Submit Button"/>
          <p:cNvSpPr/>
          <p:nvPr/>
        </p:nvSpPr>
        <p:spPr>
          <a:xfrm>
            <a:off x="3962400" y="5562600"/>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0750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en-US" b="1" dirty="0"/>
              <a:t>Confirm Submission</a:t>
            </a:r>
          </a:p>
        </p:txBody>
      </p:sp>
      <p:pic>
        <p:nvPicPr>
          <p:cNvPr id="6146" name="Picture 2" descr="screenshot of confirm submission page" title="Confirm submiss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763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highligt of warning text" title="highlight"/>
          <p:cNvSpPr/>
          <p:nvPr/>
        </p:nvSpPr>
        <p:spPr>
          <a:xfrm>
            <a:off x="457200" y="3810000"/>
            <a:ext cx="7543800" cy="457200"/>
          </a:xfrm>
          <a:prstGeom prst="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8798" y="4333435"/>
            <a:ext cx="2362202" cy="1015663"/>
          </a:xfrm>
          <a:prstGeom prst="rect">
            <a:avLst/>
          </a:prstGeom>
          <a:noFill/>
        </p:spPr>
        <p:txBody>
          <a:bodyPr wrap="square" rtlCol="0">
            <a:spAutoFit/>
          </a:bodyPr>
          <a:lstStyle/>
          <a:p>
            <a:pPr marL="228600" indent="-228600">
              <a:buAutoNum type="arabicPeriod"/>
            </a:pPr>
            <a:r>
              <a:rPr lang="en-US" sz="1200" dirty="0">
                <a:solidFill>
                  <a:srgbClr val="FF0000"/>
                </a:solidFill>
              </a:rPr>
              <a:t>Look for any incomplete narratives</a:t>
            </a:r>
          </a:p>
          <a:p>
            <a:pPr marL="228600" indent="-228600">
              <a:buAutoNum type="arabicPeriod"/>
            </a:pPr>
            <a:r>
              <a:rPr lang="en-US" sz="1200" dirty="0">
                <a:solidFill>
                  <a:srgbClr val="FF0000"/>
                </a:solidFill>
              </a:rPr>
              <a:t>Click Submit</a:t>
            </a:r>
          </a:p>
          <a:p>
            <a:pPr marL="228600" indent="-228600">
              <a:buAutoNum type="arabicPeriod"/>
            </a:pPr>
            <a:r>
              <a:rPr lang="en-US" sz="1200" dirty="0">
                <a:solidFill>
                  <a:srgbClr val="FF0000"/>
                </a:solidFill>
              </a:rPr>
              <a:t>Use link at bottom to print or save your application.</a:t>
            </a:r>
          </a:p>
        </p:txBody>
      </p:sp>
    </p:spTree>
    <p:extLst>
      <p:ext uri="{BB962C8B-B14F-4D97-AF65-F5344CB8AC3E}">
        <p14:creationId xmlns:p14="http://schemas.microsoft.com/office/powerpoint/2010/main" val="267495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0"/>
            <a:ext cx="8229600" cy="990600"/>
          </a:xfrm>
        </p:spPr>
        <p:txBody>
          <a:bodyPr>
            <a:normAutofit/>
          </a:bodyPr>
          <a:lstStyle/>
          <a:p>
            <a:pPr algn="ctr"/>
            <a:r>
              <a:rPr lang="en-US" sz="5400" b="1" dirty="0">
                <a:effectLst>
                  <a:outerShdw blurRad="38100" dist="38100" dir="2700000" algn="tl">
                    <a:srgbClr val="000000">
                      <a:alpha val="43137"/>
                    </a:srgbClr>
                  </a:outerShdw>
                </a:effectLst>
              </a:rPr>
              <a:t>FS 10</a:t>
            </a:r>
          </a:p>
        </p:txBody>
      </p:sp>
    </p:spTree>
    <p:extLst>
      <p:ext uri="{BB962C8B-B14F-4D97-AF65-F5344CB8AC3E}">
        <p14:creationId xmlns:p14="http://schemas.microsoft.com/office/powerpoint/2010/main" val="4229384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txBody>
          <a:bodyPr>
            <a:normAutofit fontScale="90000"/>
          </a:bodyPr>
          <a:lstStyle/>
          <a:p>
            <a:pPr algn="ctr"/>
            <a:br>
              <a:rPr lang="en-US" sz="4400" b="1" dirty="0">
                <a:effectLst>
                  <a:outerShdw blurRad="38100" dist="38100" dir="2700000" algn="tl">
                    <a:srgbClr val="000000">
                      <a:alpha val="43137"/>
                    </a:srgbClr>
                  </a:outerShdw>
                </a:effectLst>
                <a:latin typeface="Book Antiqua" panose="02040602050305030304" pitchFamily="18" charset="0"/>
              </a:rPr>
            </a:br>
            <a:r>
              <a:rPr lang="en-US" sz="4400" b="1" dirty="0">
                <a:effectLst>
                  <a:outerShdw blurRad="38100" dist="38100" dir="2700000" algn="tl">
                    <a:srgbClr val="000000">
                      <a:alpha val="43137"/>
                    </a:srgbClr>
                  </a:outerShdw>
                </a:effectLst>
                <a:latin typeface="Book Antiqua" panose="02040602050305030304" pitchFamily="18" charset="0"/>
              </a:rPr>
              <a:t>FUNDABLE ACTIVITIES</a:t>
            </a:r>
            <a:br>
              <a:rPr lang="en-US" sz="4400" b="1" dirty="0">
                <a:effectLst>
                  <a:outerShdw blurRad="38100" dist="38100" dir="2700000" algn="tl">
                    <a:srgbClr val="000000">
                      <a:alpha val="43137"/>
                    </a:srgbClr>
                  </a:outerShdw>
                </a:effectLst>
                <a:latin typeface="Book Antiqua" panose="02040602050305030304" pitchFamily="18" charset="0"/>
              </a:rPr>
            </a:br>
            <a:r>
              <a:rPr lang="en-US" sz="3600" dirty="0">
                <a:solidFill>
                  <a:schemeClr val="tx1"/>
                </a:solidFill>
              </a:rPr>
              <a:t>Planning &amp; Screening</a:t>
            </a:r>
            <a:br>
              <a:rPr lang="en-US" sz="4400" dirty="0"/>
            </a:br>
            <a:endParaRPr lang="en-US" sz="4400" b="1"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457200" y="1981200"/>
            <a:ext cx="8229600" cy="4267200"/>
          </a:xfrm>
        </p:spPr>
        <p:txBody>
          <a:bodyPr>
            <a:normAutofit/>
          </a:bodyPr>
          <a:lstStyle/>
          <a:p>
            <a:pPr marL="0" indent="0">
              <a:buNone/>
            </a:pPr>
            <a:r>
              <a:rPr lang="en-US" sz="3200" dirty="0"/>
              <a:t>	</a:t>
            </a:r>
            <a:r>
              <a:rPr lang="en-US" sz="3600" i="1" dirty="0">
                <a:solidFill>
                  <a:schemeClr val="accent2"/>
                </a:solidFill>
              </a:rPr>
              <a:t>Includes:</a:t>
            </a:r>
          </a:p>
          <a:p>
            <a:pPr lvl="3"/>
            <a:r>
              <a:rPr lang="en-US" sz="3200" dirty="0">
                <a:solidFill>
                  <a:schemeClr val="accent2"/>
                </a:solidFill>
              </a:rPr>
              <a:t>Item level surveys</a:t>
            </a:r>
          </a:p>
          <a:p>
            <a:pPr lvl="3"/>
            <a:r>
              <a:rPr lang="en-US" sz="3200" dirty="0">
                <a:solidFill>
                  <a:schemeClr val="accent2"/>
                </a:solidFill>
              </a:rPr>
              <a:t>DHPSNY.ORG</a:t>
            </a:r>
          </a:p>
          <a:p>
            <a:pPr marL="822960" lvl="3" indent="0">
              <a:buNone/>
            </a:pPr>
            <a:endParaRPr lang="en-US" sz="3600" i="1" dirty="0">
              <a:solidFill>
                <a:schemeClr val="accent2"/>
              </a:solidFill>
            </a:endParaRPr>
          </a:p>
          <a:p>
            <a:pPr marL="822960" lvl="3" indent="0">
              <a:buNone/>
            </a:pPr>
            <a:r>
              <a:rPr lang="en-US" sz="3600" i="1" dirty="0">
                <a:solidFill>
                  <a:schemeClr val="accent2"/>
                </a:solidFill>
              </a:rPr>
              <a:t>Does </a:t>
            </a:r>
            <a:r>
              <a:rPr lang="en-US" sz="3600" b="1" i="1" dirty="0">
                <a:solidFill>
                  <a:schemeClr val="accent2"/>
                </a:solidFill>
              </a:rPr>
              <a:t>NOT</a:t>
            </a:r>
            <a:r>
              <a:rPr lang="en-US" sz="3600" i="1" dirty="0">
                <a:solidFill>
                  <a:schemeClr val="accent2"/>
                </a:solidFill>
              </a:rPr>
              <a:t> Include:</a:t>
            </a:r>
          </a:p>
          <a:p>
            <a:pPr lvl="3"/>
            <a:r>
              <a:rPr lang="en-US" sz="3200" i="1" dirty="0">
                <a:solidFill>
                  <a:schemeClr val="accent2"/>
                </a:solidFill>
              </a:rPr>
              <a:t>Initial preservation planning</a:t>
            </a:r>
          </a:p>
          <a:p>
            <a:pPr lvl="3"/>
            <a:endParaRPr lang="en-US" sz="3200" i="1" dirty="0"/>
          </a:p>
        </p:txBody>
      </p:sp>
    </p:spTree>
    <p:extLst>
      <p:ext uri="{BB962C8B-B14F-4D97-AF65-F5344CB8AC3E}">
        <p14:creationId xmlns:p14="http://schemas.microsoft.com/office/powerpoint/2010/main" val="5007379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2400" b="1" dirty="0">
                <a:solidFill>
                  <a:schemeClr val="bg1"/>
                </a:solidFill>
              </a:rPr>
              <a:t>FS-10 Coversheet</a:t>
            </a:r>
          </a:p>
        </p:txBody>
      </p:sp>
      <p:pic>
        <p:nvPicPr>
          <p:cNvPr id="3" name="Picture 2" descr="screenshot" title="FS-10 Covershe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323"/>
            <a:ext cx="9144000" cy="6213353"/>
          </a:xfrm>
          <a:prstGeom prst="rect">
            <a:avLst/>
          </a:prstGeom>
        </p:spPr>
      </p:pic>
    </p:spTree>
    <p:extLst>
      <p:ext uri="{BB962C8B-B14F-4D97-AF65-F5344CB8AC3E}">
        <p14:creationId xmlns:p14="http://schemas.microsoft.com/office/powerpoint/2010/main" val="5654705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8"/>
            <a:ext cx="8229600" cy="383628"/>
          </a:xfrm>
        </p:spPr>
        <p:txBody>
          <a:bodyPr>
            <a:normAutofit fontScale="90000"/>
          </a:bodyPr>
          <a:lstStyle/>
          <a:p>
            <a:r>
              <a:rPr lang="en-US" sz="2200" b="1" dirty="0">
                <a:solidFill>
                  <a:srgbClr val="FFFFFF"/>
                </a:solidFill>
              </a:rPr>
              <a:t>FS-10 p. 2 </a:t>
            </a:r>
            <a:endParaRPr lang="en-US" dirty="0"/>
          </a:p>
        </p:txBody>
      </p:sp>
      <p:pic>
        <p:nvPicPr>
          <p:cNvPr id="3" name="Picture 2" descr="Screenshot&#10;" title="FS-10 P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82" y="381000"/>
            <a:ext cx="9021435" cy="6186926"/>
          </a:xfrm>
          <a:prstGeom prst="rect">
            <a:avLst/>
          </a:prstGeom>
        </p:spPr>
      </p:pic>
    </p:spTree>
    <p:extLst>
      <p:ext uri="{BB962C8B-B14F-4D97-AF65-F5344CB8AC3E}">
        <p14:creationId xmlns:p14="http://schemas.microsoft.com/office/powerpoint/2010/main" val="22833568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r>
              <a:rPr lang="en-US" sz="2000" b="1" dirty="0">
                <a:solidFill>
                  <a:srgbClr val="FFFFFF"/>
                </a:solidFill>
              </a:rPr>
              <a:t>FS-10 p. 3</a:t>
            </a:r>
            <a:endParaRPr lang="en-US" sz="2000" dirty="0"/>
          </a:p>
        </p:txBody>
      </p:sp>
      <p:pic>
        <p:nvPicPr>
          <p:cNvPr id="3" name="Picture 2" descr="screenshot " title="FS-10 P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 y="457199"/>
            <a:ext cx="9050014" cy="6258799"/>
          </a:xfrm>
          <a:prstGeom prst="rect">
            <a:avLst/>
          </a:prstGeom>
        </p:spPr>
      </p:pic>
    </p:spTree>
    <p:extLst>
      <p:ext uri="{BB962C8B-B14F-4D97-AF65-F5344CB8AC3E}">
        <p14:creationId xmlns:p14="http://schemas.microsoft.com/office/powerpoint/2010/main" val="12335710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93"/>
            <a:ext cx="8229600" cy="362607"/>
          </a:xfrm>
        </p:spPr>
        <p:txBody>
          <a:bodyPr>
            <a:noAutofit/>
          </a:bodyPr>
          <a:lstStyle/>
          <a:p>
            <a:r>
              <a:rPr lang="en-US" sz="2000" b="1" dirty="0">
                <a:solidFill>
                  <a:srgbClr val="FFFFFF"/>
                </a:solidFill>
              </a:rPr>
              <a:t>FS-10 p. 4</a:t>
            </a:r>
            <a:endParaRPr lang="en-US" sz="2000" dirty="0"/>
          </a:p>
        </p:txBody>
      </p:sp>
      <p:pic>
        <p:nvPicPr>
          <p:cNvPr id="3" name="Picture 2" descr="screenshot&#10;" title="fs-10 pg4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3" y="541449"/>
            <a:ext cx="9050014" cy="6258799"/>
          </a:xfrm>
          <a:prstGeom prst="rect">
            <a:avLst/>
          </a:prstGeom>
        </p:spPr>
      </p:pic>
    </p:spTree>
    <p:extLst>
      <p:ext uri="{BB962C8B-B14F-4D97-AF65-F5344CB8AC3E}">
        <p14:creationId xmlns:p14="http://schemas.microsoft.com/office/powerpoint/2010/main" val="17158278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28"/>
            <a:ext cx="8229600" cy="383628"/>
          </a:xfrm>
        </p:spPr>
        <p:txBody>
          <a:bodyPr>
            <a:noAutofit/>
          </a:bodyPr>
          <a:lstStyle/>
          <a:p>
            <a:r>
              <a:rPr lang="en-US" sz="2000" b="1" dirty="0">
                <a:solidFill>
                  <a:srgbClr val="FFFFFF"/>
                </a:solidFill>
              </a:rPr>
              <a:t>FS-10 p. 5</a:t>
            </a:r>
            <a:endParaRPr lang="en-US" sz="2000" dirty="0"/>
          </a:p>
        </p:txBody>
      </p:sp>
      <p:pic>
        <p:nvPicPr>
          <p:cNvPr id="3" name="Picture 2" descr="screenshot" title="fs-10 pg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3" y="397081"/>
            <a:ext cx="9050014" cy="6226637"/>
          </a:xfrm>
          <a:prstGeom prst="rect">
            <a:avLst/>
          </a:prstGeom>
        </p:spPr>
      </p:pic>
    </p:spTree>
    <p:extLst>
      <p:ext uri="{BB962C8B-B14F-4D97-AF65-F5344CB8AC3E}">
        <p14:creationId xmlns:p14="http://schemas.microsoft.com/office/powerpoint/2010/main" val="25966924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r>
              <a:rPr lang="en-US" sz="2000" b="1" dirty="0">
                <a:solidFill>
                  <a:srgbClr val="FFFFFF"/>
                </a:solidFill>
              </a:rPr>
              <a:t>FS-10 p. 6</a:t>
            </a:r>
            <a:endParaRPr lang="en-US" sz="2000" dirty="0"/>
          </a:p>
        </p:txBody>
      </p:sp>
      <p:pic>
        <p:nvPicPr>
          <p:cNvPr id="3" name="Picture 2" descr="screenshot" title="fs-10 p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1" y="457200"/>
            <a:ext cx="9116698" cy="6148830"/>
          </a:xfrm>
          <a:prstGeom prst="rect">
            <a:avLst/>
          </a:prstGeom>
        </p:spPr>
      </p:pic>
    </p:spTree>
    <p:extLst>
      <p:ext uri="{BB962C8B-B14F-4D97-AF65-F5344CB8AC3E}">
        <p14:creationId xmlns:p14="http://schemas.microsoft.com/office/powerpoint/2010/main" val="26637179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883"/>
            <a:ext cx="8229600" cy="373117"/>
          </a:xfrm>
        </p:spPr>
        <p:txBody>
          <a:bodyPr>
            <a:noAutofit/>
          </a:bodyPr>
          <a:lstStyle/>
          <a:p>
            <a:r>
              <a:rPr lang="en-US" sz="2000" b="1" dirty="0">
                <a:solidFill>
                  <a:schemeClr val="bg1"/>
                </a:solidFill>
              </a:rPr>
              <a:t>FS-10 Helpful Reminders</a:t>
            </a:r>
          </a:p>
        </p:txBody>
      </p:sp>
      <p:sp>
        <p:nvSpPr>
          <p:cNvPr id="4" name="Content Placeholder 3"/>
          <p:cNvSpPr>
            <a:spLocks noGrp="1"/>
          </p:cNvSpPr>
          <p:nvPr>
            <p:ph idx="1"/>
          </p:nvPr>
        </p:nvSpPr>
        <p:spPr>
          <a:xfrm>
            <a:off x="457200" y="457200"/>
            <a:ext cx="8229600" cy="6400800"/>
          </a:xfrm>
        </p:spPr>
        <p:txBody>
          <a:bodyPr>
            <a:normAutofit fontScale="62500" lnSpcReduction="20000"/>
          </a:bodyPr>
          <a:lstStyle/>
          <a:p>
            <a:pPr marL="0" indent="0" algn="ctr">
              <a:buNone/>
              <a:defRPr/>
            </a:pPr>
            <a:r>
              <a:rPr lang="en-US" sz="2600" b="1" dirty="0"/>
              <a:t>Helpful Reminders</a:t>
            </a:r>
          </a:p>
          <a:p>
            <a:pPr marL="285750" indent="-285750">
              <a:buClr>
                <a:srgbClr val="003DB8"/>
              </a:buClr>
              <a:defRPr/>
            </a:pPr>
            <a:r>
              <a:rPr lang="en-US" sz="2600" dirty="0"/>
              <a:t>Check for the required number of copies to be submitted, including the number of original signature copies. The number of copies may vary from program to program. If unsure, contact the State Education Department office responsible for the program for which you are applying.</a:t>
            </a:r>
          </a:p>
          <a:p>
            <a:pPr marL="285750" indent="-285750">
              <a:buClr>
                <a:srgbClr val="003DB8"/>
              </a:buClr>
              <a:defRPr/>
            </a:pPr>
            <a:r>
              <a:rPr lang="en-US" sz="2600" dirty="0"/>
              <a:t>An approved copy of the FS-10 will be returned to the contact person at the address completed on page 1. A window envelope will be used for the return mailing; please make sure that the contact information is accurate, legible, and confined to the address field.</a:t>
            </a:r>
          </a:p>
          <a:p>
            <a:pPr marL="285750" indent="-285750">
              <a:buClr>
                <a:srgbClr val="003DB8"/>
              </a:buClr>
              <a:defRPr/>
            </a:pPr>
            <a:r>
              <a:rPr lang="en-US" sz="2600" dirty="0"/>
              <a:t>Be sure to check your math and carry all subtotals forward to the Summary on Page 8. Simple mathematical errors often require Grants Finance to contact both the local agency and other State Education Department offices, resulting in unnecessary delays in program approval. And remember, use whole dollars only.</a:t>
            </a:r>
          </a:p>
          <a:p>
            <a:pPr marL="285750" indent="-285750">
              <a:buClr>
                <a:srgbClr val="003DB8"/>
              </a:buClr>
              <a:defRPr/>
            </a:pPr>
            <a:r>
              <a:rPr lang="en-US" sz="2600" dirty="0"/>
              <a:t>School districts and BOCES should use the restricted indirect cost rate that has been approved for the school year in which the grant will operate. Most other agencies are subject to a fixed maximum rate depending on the grant program and type of agency. Contact Grants Finance at (518) 474-4815 if you have any questions regarding indirect costs.</a:t>
            </a:r>
          </a:p>
          <a:p>
            <a:pPr marL="285750" indent="-285750">
              <a:buClr>
                <a:srgbClr val="003DB8"/>
              </a:buClr>
              <a:defRPr/>
            </a:pPr>
            <a:r>
              <a:rPr lang="en-US" sz="2600" dirty="0"/>
              <a:t>The modified direct cost used in the calculation of indirect cost must exclude equipment, minor remodeling, the portion of each subcontract exceeding $25,000 and any flow through funds.</a:t>
            </a:r>
          </a:p>
          <a:p>
            <a:pPr marL="285750" indent="-285750">
              <a:buClr>
                <a:srgbClr val="003DB8"/>
              </a:buClr>
              <a:defRPr/>
            </a:pPr>
            <a:r>
              <a:rPr lang="en-US" sz="2600" dirty="0"/>
              <a:t>Only equipment items with a unit cost of $5,000 or more should be included under Equipment, Code 20.</a:t>
            </a:r>
          </a:p>
          <a:p>
            <a:pPr marL="285750" indent="-285750">
              <a:buClr>
                <a:srgbClr val="003DB8"/>
              </a:buClr>
              <a:defRPr/>
            </a:pPr>
            <a:r>
              <a:rPr lang="en-US" sz="2600" dirty="0"/>
              <a:t>Be sure to complete the Agency Code and Project # on Page 8 as well as the Project #, if pre-assigned. For Special Legislative projects and Grant Contracts, also enter the Contract #.</a:t>
            </a:r>
          </a:p>
          <a:p>
            <a:pPr marL="285750" indent="-285750">
              <a:buClr>
                <a:srgbClr val="003DB8"/>
              </a:buClr>
              <a:defRPr/>
            </a:pPr>
            <a:r>
              <a:rPr lang="en-US" sz="2600" dirty="0"/>
              <a:t>For ease of data entry at the State Education Department, please make sure that Page 8 faces out. Submit forms to the State Education Department Program Office as indicated in the application instructions for the grant program for which you are applying. DO NOT submit this form to the Grants Finance Unit.</a:t>
            </a:r>
          </a:p>
          <a:p>
            <a:pPr marL="0" indent="0">
              <a:buClr>
                <a:srgbClr val="003DB8"/>
              </a:buClr>
              <a:buNone/>
            </a:pPr>
            <a:endParaRPr lang="en-US" dirty="0"/>
          </a:p>
        </p:txBody>
      </p:sp>
    </p:spTree>
    <p:extLst>
      <p:ext uri="{BB962C8B-B14F-4D97-AF65-F5344CB8AC3E}">
        <p14:creationId xmlns:p14="http://schemas.microsoft.com/office/powerpoint/2010/main" val="24860547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93"/>
            <a:ext cx="8229600" cy="362607"/>
          </a:xfrm>
        </p:spPr>
        <p:txBody>
          <a:bodyPr>
            <a:noAutofit/>
          </a:bodyPr>
          <a:lstStyle/>
          <a:p>
            <a:r>
              <a:rPr lang="en-US" sz="2000" b="1" dirty="0">
                <a:solidFill>
                  <a:srgbClr val="FFFFFF"/>
                </a:solidFill>
              </a:rPr>
              <a:t>FS-10 p. 8</a:t>
            </a:r>
            <a:endParaRPr lang="en-US" sz="2000"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2" descr="screenshot.  Budget summary" title="fs-10 pg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2263"/>
            <a:ext cx="9144000" cy="653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317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r>
              <a:rPr lang="en-US" sz="2400" b="1" dirty="0">
                <a:solidFill>
                  <a:schemeClr val="bg1"/>
                </a:solidFill>
              </a:rPr>
              <a:t>Payee Information Form - 1</a:t>
            </a:r>
          </a:p>
        </p:txBody>
      </p:sp>
      <p:sp>
        <p:nvSpPr>
          <p:cNvPr id="3" name="Content Placeholder 2"/>
          <p:cNvSpPr>
            <a:spLocks noGrp="1"/>
          </p:cNvSpPr>
          <p:nvPr>
            <p:ph idx="1"/>
          </p:nvPr>
        </p:nvSpPr>
        <p:spPr/>
        <p:txBody>
          <a:bodyPr/>
          <a:lstStyle/>
          <a:p>
            <a:endParaRPr lang="en-US" dirty="0"/>
          </a:p>
        </p:txBody>
      </p:sp>
      <p:pic>
        <p:nvPicPr>
          <p:cNvPr id="4" name="Picture 1" descr="Screenshot of the Payee Information form, depicting a number of form fields"/>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482600" y="588332"/>
            <a:ext cx="8178800" cy="613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795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2400" b="1" dirty="0">
                <a:solidFill>
                  <a:srgbClr val="FFFFFF"/>
                </a:solidFill>
              </a:rPr>
              <a:t>Payee Information Form - 2</a:t>
            </a:r>
            <a:endParaRPr lang="en-US" dirty="0"/>
          </a:p>
        </p:txBody>
      </p:sp>
      <p:sp>
        <p:nvSpPr>
          <p:cNvPr id="3" name="Content Placeholder 2"/>
          <p:cNvSpPr>
            <a:spLocks noGrp="1"/>
          </p:cNvSpPr>
          <p:nvPr>
            <p:ph idx="1"/>
          </p:nvPr>
        </p:nvSpPr>
        <p:spPr/>
        <p:txBody>
          <a:bodyPr/>
          <a:lstStyle/>
          <a:p>
            <a:endParaRPr lang="en-US" dirty="0"/>
          </a:p>
        </p:txBody>
      </p:sp>
      <p:pic>
        <p:nvPicPr>
          <p:cNvPr id="4" name="Picture 1" descr="screenshot payee information form" title="payee information for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542925"/>
            <a:ext cx="86296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29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normAutofit fontScale="90000"/>
          </a:bodyPr>
          <a:lstStyle/>
          <a:p>
            <a:pPr algn="ctr"/>
            <a:br>
              <a:rPr lang="en-US" sz="4400" b="1" dirty="0">
                <a:effectLst>
                  <a:outerShdw blurRad="38100" dist="38100" dir="2700000" algn="tl">
                    <a:srgbClr val="000000">
                      <a:alpha val="43137"/>
                    </a:srgbClr>
                  </a:outerShdw>
                </a:effectLst>
                <a:latin typeface="Book Antiqua" panose="02040602050305030304" pitchFamily="18" charset="0"/>
              </a:rPr>
            </a:br>
            <a:r>
              <a:rPr lang="en-US" sz="4400" b="1" dirty="0">
                <a:effectLst>
                  <a:outerShdw blurRad="38100" dist="38100" dir="2700000" algn="tl">
                    <a:srgbClr val="000000">
                      <a:alpha val="43137"/>
                    </a:srgbClr>
                  </a:outerShdw>
                </a:effectLst>
                <a:latin typeface="Book Antiqua" panose="02040602050305030304" pitchFamily="18" charset="0"/>
              </a:rPr>
              <a:t>FUNDABLE ACTIVITIES</a:t>
            </a:r>
            <a:br>
              <a:rPr lang="en-US" sz="4400" b="1" dirty="0">
                <a:effectLst>
                  <a:outerShdw blurRad="38100" dist="38100" dir="2700000" algn="tl">
                    <a:srgbClr val="000000">
                      <a:alpha val="43137"/>
                    </a:srgbClr>
                  </a:outerShdw>
                </a:effectLst>
                <a:latin typeface="Book Antiqua" panose="02040602050305030304" pitchFamily="18" charset="0"/>
              </a:rPr>
            </a:br>
            <a:r>
              <a:rPr lang="en-US" sz="3600" dirty="0">
                <a:solidFill>
                  <a:schemeClr val="tx1"/>
                </a:solidFill>
              </a:rPr>
              <a:t>Environmental Controls &amp; Storage</a:t>
            </a:r>
            <a:br>
              <a:rPr lang="en-US" sz="4400" dirty="0"/>
            </a:br>
            <a:endParaRPr lang="en-US" sz="4400" b="1"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457200" y="1981200"/>
            <a:ext cx="8229600" cy="4419600"/>
          </a:xfrm>
        </p:spPr>
        <p:txBody>
          <a:bodyPr>
            <a:normAutofit/>
          </a:bodyPr>
          <a:lstStyle/>
          <a:p>
            <a:pPr marL="0" indent="0">
              <a:buNone/>
            </a:pPr>
            <a:r>
              <a:rPr lang="en-US" sz="4000" dirty="0"/>
              <a:t>	</a:t>
            </a:r>
            <a:r>
              <a:rPr lang="en-US" sz="3600" i="1" dirty="0">
                <a:solidFill>
                  <a:schemeClr val="accent2"/>
                </a:solidFill>
              </a:rPr>
              <a:t>Includes:</a:t>
            </a:r>
          </a:p>
          <a:p>
            <a:pPr lvl="3"/>
            <a:r>
              <a:rPr lang="en-US" sz="3400" dirty="0">
                <a:solidFill>
                  <a:schemeClr val="accent2"/>
                </a:solidFill>
              </a:rPr>
              <a:t> </a:t>
            </a:r>
            <a:r>
              <a:rPr lang="en-US" sz="3200" dirty="0">
                <a:solidFill>
                  <a:schemeClr val="accent2"/>
                </a:solidFill>
              </a:rPr>
              <a:t>Upgrading mechanical HVAC</a:t>
            </a:r>
          </a:p>
          <a:p>
            <a:pPr lvl="3"/>
            <a:r>
              <a:rPr lang="en-US" sz="3200" dirty="0">
                <a:solidFill>
                  <a:schemeClr val="accent2"/>
                </a:solidFill>
              </a:rPr>
              <a:t> Special shelving or storage furnishings</a:t>
            </a:r>
          </a:p>
          <a:p>
            <a:pPr marL="822960" lvl="3" indent="0">
              <a:buNone/>
            </a:pPr>
            <a:r>
              <a:rPr lang="en-US" sz="3600" i="1" dirty="0">
                <a:solidFill>
                  <a:schemeClr val="accent2"/>
                </a:solidFill>
              </a:rPr>
              <a:t>Does </a:t>
            </a:r>
            <a:r>
              <a:rPr lang="en-US" sz="3600" b="1" i="1" dirty="0">
                <a:solidFill>
                  <a:schemeClr val="accent2"/>
                </a:solidFill>
              </a:rPr>
              <a:t>NOT </a:t>
            </a:r>
            <a:r>
              <a:rPr lang="en-US" sz="3600" i="1" dirty="0">
                <a:solidFill>
                  <a:schemeClr val="accent2"/>
                </a:solidFill>
              </a:rPr>
              <a:t>include:</a:t>
            </a:r>
          </a:p>
          <a:p>
            <a:pPr lvl="3"/>
            <a:r>
              <a:rPr lang="en-US" sz="3200" i="1" dirty="0">
                <a:solidFill>
                  <a:schemeClr val="accent2"/>
                </a:solidFill>
              </a:rPr>
              <a:t> </a:t>
            </a:r>
            <a:r>
              <a:rPr lang="en-US" sz="3200" dirty="0">
                <a:solidFill>
                  <a:schemeClr val="accent2"/>
                </a:solidFill>
              </a:rPr>
              <a:t>Stop-gap measures</a:t>
            </a:r>
          </a:p>
          <a:p>
            <a:pPr lvl="3"/>
            <a:r>
              <a:rPr lang="en-US" sz="3200" i="1" dirty="0">
                <a:solidFill>
                  <a:schemeClr val="accent2"/>
                </a:solidFill>
              </a:rPr>
              <a:t> </a:t>
            </a:r>
            <a:r>
              <a:rPr lang="en-US" sz="3200" dirty="0">
                <a:solidFill>
                  <a:schemeClr val="accent2"/>
                </a:solidFill>
              </a:rPr>
              <a:t>Standard library shelving</a:t>
            </a:r>
          </a:p>
        </p:txBody>
      </p:sp>
    </p:spTree>
    <p:extLst>
      <p:ext uri="{BB962C8B-B14F-4D97-AF65-F5344CB8AC3E}">
        <p14:creationId xmlns:p14="http://schemas.microsoft.com/office/powerpoint/2010/main" val="8466597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ADDB-239B-D1E3-7180-B09E1B7E9B3F}"/>
              </a:ext>
            </a:extLst>
          </p:cNvPr>
          <p:cNvSpPr>
            <a:spLocks noGrp="1"/>
          </p:cNvSpPr>
          <p:nvPr>
            <p:ph type="title"/>
          </p:nvPr>
        </p:nvSpPr>
        <p:spPr/>
        <p:txBody>
          <a:bodyPr/>
          <a:lstStyle/>
          <a:p>
            <a:r>
              <a:rPr lang="en-US" dirty="0"/>
              <a:t>M/WBE - 1</a:t>
            </a:r>
          </a:p>
        </p:txBody>
      </p:sp>
      <p:sp>
        <p:nvSpPr>
          <p:cNvPr id="3" name="Content Placeholder 2">
            <a:extLst>
              <a:ext uri="{FF2B5EF4-FFF2-40B4-BE49-F238E27FC236}">
                <a16:creationId xmlns:a16="http://schemas.microsoft.com/office/drawing/2014/main" id="{51A858D9-B271-3655-9579-D4C3379468C6}"/>
              </a:ext>
            </a:extLst>
          </p:cNvPr>
          <p:cNvSpPr>
            <a:spLocks noGrp="1"/>
          </p:cNvSpPr>
          <p:nvPr>
            <p:ph idx="1"/>
          </p:nvPr>
        </p:nvSpPr>
        <p:spPr/>
        <p:txBody>
          <a:bodyPr>
            <a:normAutofit/>
          </a:bodyPr>
          <a:lstStyle/>
          <a:p>
            <a:r>
              <a:rPr lang="en-US" sz="1600" dirty="0"/>
              <a:t>All applications for funding over $25,000 are subject to </a:t>
            </a:r>
            <a:r>
              <a:rPr lang="en-US" sz="1600" dirty="0">
                <a:hlinkClick r:id="rId2"/>
              </a:rPr>
              <a:t>M/WBE requirements</a:t>
            </a:r>
            <a:r>
              <a:rPr lang="en-US" sz="1600" dirty="0"/>
              <a:t>. (https://www.nysl.nysed.gov/libdev/mwbe/index.html)</a:t>
            </a:r>
          </a:p>
          <a:p>
            <a:endParaRPr lang="en-US" sz="1600" dirty="0"/>
          </a:p>
          <a:p>
            <a:r>
              <a:rPr lang="en-US" sz="1600" dirty="0"/>
              <a:t>Current M/WBE requirements are 30% of non-personal service budget. </a:t>
            </a:r>
            <a:r>
              <a:rPr lang="en-US" sz="1600" dirty="0">
                <a:hlinkClick r:id="rId3"/>
              </a:rPr>
              <a:t>M/WBE Certified Directory</a:t>
            </a:r>
            <a:r>
              <a:rPr lang="en-US" sz="1600" dirty="0"/>
              <a:t> (https://ny.newnycontracts.com/FrontEnd/searchcertifieddirectory.asp)</a:t>
            </a:r>
          </a:p>
          <a:p>
            <a:pPr marL="0" indent="0">
              <a:buNone/>
            </a:pPr>
            <a:endParaRPr lang="en-US" sz="1600" dirty="0"/>
          </a:p>
          <a:p>
            <a:r>
              <a:rPr lang="en-US" sz="1600" dirty="0"/>
              <a:t>Compliance can be achieved in 1 of 3 ways</a:t>
            </a:r>
          </a:p>
          <a:p>
            <a:pPr lvl="2">
              <a:buFont typeface="Courier New" panose="02070309020205020404" pitchFamily="49" charset="0"/>
              <a:buChar char="o"/>
            </a:pPr>
            <a:r>
              <a:rPr lang="en-US" sz="1600" dirty="0"/>
              <a:t>Full Participation </a:t>
            </a:r>
          </a:p>
          <a:p>
            <a:pPr lvl="2">
              <a:buFont typeface="Courier New" panose="02070309020205020404" pitchFamily="49" charset="0"/>
              <a:buChar char="o"/>
            </a:pPr>
            <a:r>
              <a:rPr lang="en-US" sz="1600" dirty="0"/>
              <a:t>Request a Partial Waiver</a:t>
            </a:r>
          </a:p>
          <a:p>
            <a:pPr lvl="2">
              <a:buFont typeface="Courier New" panose="02070309020205020404" pitchFamily="49" charset="0"/>
              <a:buChar char="o"/>
            </a:pPr>
            <a:r>
              <a:rPr lang="en-US" sz="1600" dirty="0"/>
              <a:t>Request a Full Waiver</a:t>
            </a:r>
          </a:p>
          <a:p>
            <a:pPr marL="548640" lvl="2" indent="0">
              <a:buNone/>
            </a:pPr>
            <a:r>
              <a:rPr lang="en-US" sz="1600" dirty="0"/>
              <a:t>(Good faith efforts to find applicable M/WBE vendors or suppliers must be documented when requesting either a partial or full waiver)</a:t>
            </a:r>
          </a:p>
          <a:p>
            <a:pPr marL="548640" lvl="2" indent="0">
              <a:buNone/>
            </a:pPr>
            <a:endParaRPr lang="en-US" sz="1600" dirty="0"/>
          </a:p>
          <a:p>
            <a:pPr marL="285750" lvl="2" indent="-285750"/>
            <a:r>
              <a:rPr lang="en-US" sz="1600" dirty="0"/>
              <a:t>Complete and upload forms to the online application</a:t>
            </a:r>
          </a:p>
          <a:p>
            <a:pPr marL="548640" lvl="2" indent="0">
              <a:buNone/>
            </a:pPr>
            <a:endParaRPr lang="en-US" sz="1600" dirty="0"/>
          </a:p>
          <a:p>
            <a:pPr lvl="2">
              <a:buFont typeface="Courier New" panose="02070309020205020404" pitchFamily="49" charset="0"/>
              <a:buChar char="o"/>
            </a:pPr>
            <a:endParaRPr lang="en-US" dirty="0"/>
          </a:p>
        </p:txBody>
      </p:sp>
    </p:spTree>
    <p:extLst>
      <p:ext uri="{BB962C8B-B14F-4D97-AF65-F5344CB8AC3E}">
        <p14:creationId xmlns:p14="http://schemas.microsoft.com/office/powerpoint/2010/main" val="26366479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E620-B470-E21A-4D02-E0FC0A80473F}"/>
              </a:ext>
            </a:extLst>
          </p:cNvPr>
          <p:cNvSpPr>
            <a:spLocks noGrp="1"/>
          </p:cNvSpPr>
          <p:nvPr>
            <p:ph type="title"/>
          </p:nvPr>
        </p:nvSpPr>
        <p:spPr/>
        <p:txBody>
          <a:bodyPr/>
          <a:lstStyle/>
          <a:p>
            <a:r>
              <a:rPr lang="en-US" dirty="0"/>
              <a:t>M/WBE - 2</a:t>
            </a:r>
          </a:p>
        </p:txBody>
      </p:sp>
      <p:sp>
        <p:nvSpPr>
          <p:cNvPr id="3" name="Content Placeholder 2">
            <a:extLst>
              <a:ext uri="{FF2B5EF4-FFF2-40B4-BE49-F238E27FC236}">
                <a16:creationId xmlns:a16="http://schemas.microsoft.com/office/drawing/2014/main" id="{A2B8A4BB-C374-A1E0-E73A-A12C71A5D857}"/>
              </a:ext>
            </a:extLst>
          </p:cNvPr>
          <p:cNvSpPr>
            <a:spLocks noGrp="1"/>
          </p:cNvSpPr>
          <p:nvPr>
            <p:ph idx="1"/>
          </p:nvPr>
        </p:nvSpPr>
        <p:spPr/>
        <p:txBody>
          <a:bodyPr/>
          <a:lstStyle/>
          <a:p>
            <a:r>
              <a:rPr lang="en-US" dirty="0">
                <a:hlinkClick r:id="rId2"/>
              </a:rPr>
              <a:t>Required Documents</a:t>
            </a:r>
            <a:endParaRPr lang="en-US" dirty="0"/>
          </a:p>
          <a:p>
            <a:pPr marL="0" indent="0">
              <a:buNone/>
            </a:pPr>
            <a:endParaRPr lang="en-US" dirty="0"/>
          </a:p>
        </p:txBody>
      </p:sp>
      <p:pic>
        <p:nvPicPr>
          <p:cNvPr id="5" name="Picture 4" descr="Table of required M/WBE documents as posted on C/P homepage">
            <a:extLst>
              <a:ext uri="{FF2B5EF4-FFF2-40B4-BE49-F238E27FC236}">
                <a16:creationId xmlns:a16="http://schemas.microsoft.com/office/drawing/2014/main" id="{EC8DA988-F7BA-36B7-FF4B-5968B595B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024063"/>
            <a:ext cx="5395913" cy="4529137"/>
          </a:xfrm>
          <a:prstGeom prst="rect">
            <a:avLst/>
          </a:prstGeom>
        </p:spPr>
      </p:pic>
    </p:spTree>
    <p:extLst>
      <p:ext uri="{BB962C8B-B14F-4D97-AF65-F5344CB8AC3E}">
        <p14:creationId xmlns:p14="http://schemas.microsoft.com/office/powerpoint/2010/main" val="31114508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Reports</a:t>
            </a:r>
          </a:p>
        </p:txBody>
      </p:sp>
      <p:pic>
        <p:nvPicPr>
          <p:cNvPr id="2050" name="Picture 2" descr="screenshot of general reports link" title="General Repor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89154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7" descr="arrow pointing to general reports link" title="General Reports"/>
          <p:cNvSpPr>
            <a:spLocks noChangeShapeType="1"/>
          </p:cNvSpPr>
          <p:nvPr/>
        </p:nvSpPr>
        <p:spPr bwMode="auto">
          <a:xfrm flipV="1">
            <a:off x="8001000" y="4724400"/>
            <a:ext cx="0" cy="11811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380781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sz="3600" b="1" dirty="0"/>
              <a:t>Search Discretionary Awards by Year</a:t>
            </a:r>
          </a:p>
        </p:txBody>
      </p:sp>
      <p:pic>
        <p:nvPicPr>
          <p:cNvPr id="3074" name="Picture 2" descr="screenshot of the search prior awards page" title="Search Awards P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05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descr="Circle around area to search by fiscal year" title="Fiscal Year Search"/>
          <p:cNvSpPr/>
          <p:nvPr/>
        </p:nvSpPr>
        <p:spPr>
          <a:xfrm>
            <a:off x="533400" y="3352800"/>
            <a:ext cx="2438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820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b="1" dirty="0"/>
              <a:t>Search by Keyword in Title</a:t>
            </a:r>
          </a:p>
        </p:txBody>
      </p:sp>
      <p:pic>
        <p:nvPicPr>
          <p:cNvPr id="4098" name="Picture 2" descr="screenshot" title="Award Search P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848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descr="Circle around search area" title="Search Projects by Title"/>
          <p:cNvSpPr/>
          <p:nvPr/>
        </p:nvSpPr>
        <p:spPr>
          <a:xfrm>
            <a:off x="4648200" y="3429000"/>
            <a:ext cx="2895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448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normAutofit fontScale="90000"/>
          </a:bodyPr>
          <a:lstStyle/>
          <a:p>
            <a:pPr algn="ctr"/>
            <a:br>
              <a:rPr lang="en-US" sz="4400" b="1" dirty="0">
                <a:solidFill>
                  <a:srgbClr val="D2533C"/>
                </a:solidFill>
                <a:effectLst>
                  <a:outerShdw blurRad="38100" dist="38100" dir="2700000" algn="tl">
                    <a:srgbClr val="000000">
                      <a:alpha val="43137"/>
                    </a:srgbClr>
                  </a:outerShdw>
                </a:effectLst>
                <a:latin typeface="Book Antiqua" panose="02040602050305030304" pitchFamily="18" charset="0"/>
              </a:rPr>
            </a:br>
            <a:r>
              <a:rPr lang="en-US" sz="4400" b="1" dirty="0">
                <a:solidFill>
                  <a:srgbClr val="D2533C"/>
                </a:solidFill>
                <a:effectLst>
                  <a:outerShdw blurRad="38100" dist="38100" dir="2700000" algn="tl">
                    <a:srgbClr val="000000">
                      <a:alpha val="43137"/>
                    </a:srgbClr>
                  </a:outerShdw>
                </a:effectLst>
                <a:latin typeface="Book Antiqua" panose="02040602050305030304" pitchFamily="18" charset="0"/>
              </a:rPr>
              <a:t>FUNDABLE ACTIVITIES</a:t>
            </a:r>
            <a:br>
              <a:rPr lang="en-US" sz="4400" b="1" dirty="0">
                <a:solidFill>
                  <a:srgbClr val="D2533C"/>
                </a:solidFill>
                <a:effectLst>
                  <a:outerShdw blurRad="38100" dist="38100" dir="2700000" algn="tl">
                    <a:srgbClr val="000000">
                      <a:alpha val="43137"/>
                    </a:srgbClr>
                  </a:outerShdw>
                </a:effectLst>
                <a:latin typeface="Book Antiqua" panose="02040602050305030304" pitchFamily="18" charset="0"/>
              </a:rPr>
            </a:br>
            <a:r>
              <a:rPr lang="en-US" sz="3600" dirty="0">
                <a:solidFill>
                  <a:schemeClr val="tx1"/>
                </a:solidFill>
              </a:rPr>
              <a:t>Reformatting- Microforms</a:t>
            </a:r>
            <a:br>
              <a:rPr lang="en-US" sz="4400" b="1" dirty="0">
                <a:solidFill>
                  <a:srgbClr val="D2533C"/>
                </a:solidFill>
                <a:effectLst>
                  <a:outerShdw blurRad="38100" dist="38100" dir="2700000" algn="tl">
                    <a:srgbClr val="000000">
                      <a:alpha val="43137"/>
                    </a:srgbClr>
                  </a:outerShdw>
                </a:effectLst>
                <a:latin typeface="Book Antiqua" panose="02040602050305030304" pitchFamily="18" charset="0"/>
              </a:rPr>
            </a:br>
            <a:endParaRPr lang="en-US" dirty="0"/>
          </a:p>
        </p:txBody>
      </p:sp>
      <p:sp>
        <p:nvSpPr>
          <p:cNvPr id="3" name="Content Placeholder 2"/>
          <p:cNvSpPr>
            <a:spLocks noGrp="1"/>
          </p:cNvSpPr>
          <p:nvPr>
            <p:ph idx="1"/>
          </p:nvPr>
        </p:nvSpPr>
        <p:spPr>
          <a:xfrm>
            <a:off x="533400" y="1981200"/>
            <a:ext cx="8229600" cy="4724400"/>
          </a:xfrm>
        </p:spPr>
        <p:txBody>
          <a:bodyPr>
            <a:normAutofit/>
          </a:bodyPr>
          <a:lstStyle/>
          <a:p>
            <a:pPr marL="0" indent="0">
              <a:buNone/>
            </a:pPr>
            <a:r>
              <a:rPr lang="en-US" sz="3600" dirty="0"/>
              <a:t>	</a:t>
            </a:r>
            <a:r>
              <a:rPr lang="en-US" sz="3600" i="1" dirty="0">
                <a:solidFill>
                  <a:schemeClr val="accent2"/>
                </a:solidFill>
              </a:rPr>
              <a:t>Includes:</a:t>
            </a:r>
          </a:p>
          <a:p>
            <a:pPr lvl="3"/>
            <a:r>
              <a:rPr lang="en-US" sz="3200" i="1" dirty="0">
                <a:solidFill>
                  <a:schemeClr val="accent2"/>
                </a:solidFill>
              </a:rPr>
              <a:t> </a:t>
            </a:r>
            <a:r>
              <a:rPr lang="en-US" sz="3200" dirty="0">
                <a:solidFill>
                  <a:schemeClr val="accent2"/>
                </a:solidFill>
              </a:rPr>
              <a:t>Preservation quality microfilm</a:t>
            </a:r>
          </a:p>
          <a:p>
            <a:pPr lvl="3"/>
            <a:r>
              <a:rPr lang="en-US" sz="3200" dirty="0">
                <a:solidFill>
                  <a:schemeClr val="accent2"/>
                </a:solidFill>
              </a:rPr>
              <a:t> Preservation quality microfiche</a:t>
            </a:r>
          </a:p>
          <a:p>
            <a:pPr lvl="3"/>
            <a:r>
              <a:rPr lang="en-US" sz="3200" dirty="0">
                <a:solidFill>
                  <a:schemeClr val="accent2"/>
                </a:solidFill>
              </a:rPr>
              <a:t> Color microforms</a:t>
            </a:r>
          </a:p>
          <a:p>
            <a:pPr marL="822960" lvl="3" indent="0">
              <a:buNone/>
            </a:pPr>
            <a:endParaRPr lang="en-US" sz="3600" i="1" dirty="0">
              <a:solidFill>
                <a:schemeClr val="accent2"/>
              </a:solidFill>
            </a:endParaRPr>
          </a:p>
          <a:p>
            <a:pPr marL="822960" lvl="3" indent="0">
              <a:buNone/>
            </a:pPr>
            <a:r>
              <a:rPr lang="en-US" sz="3600" i="1" dirty="0">
                <a:solidFill>
                  <a:schemeClr val="accent2"/>
                </a:solidFill>
              </a:rPr>
              <a:t>Does </a:t>
            </a:r>
            <a:r>
              <a:rPr lang="en-US" sz="3600" b="1" i="1" dirty="0">
                <a:solidFill>
                  <a:schemeClr val="accent2"/>
                </a:solidFill>
              </a:rPr>
              <a:t>NOT</a:t>
            </a:r>
            <a:r>
              <a:rPr lang="en-US" sz="3600" i="1" dirty="0">
                <a:solidFill>
                  <a:schemeClr val="accent2"/>
                </a:solidFill>
              </a:rPr>
              <a:t> include:</a:t>
            </a:r>
          </a:p>
          <a:p>
            <a:pPr lvl="3"/>
            <a:r>
              <a:rPr lang="en-US" sz="3200" dirty="0">
                <a:solidFill>
                  <a:schemeClr val="accent2"/>
                </a:solidFill>
              </a:rPr>
              <a:t> Microform readers or readers/printers</a:t>
            </a:r>
          </a:p>
        </p:txBody>
      </p:sp>
    </p:spTree>
    <p:extLst>
      <p:ext uri="{BB962C8B-B14F-4D97-AF65-F5344CB8AC3E}">
        <p14:creationId xmlns:p14="http://schemas.microsoft.com/office/powerpoint/2010/main" val="25135790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2794</TotalTime>
  <Words>2944</Words>
  <Application>Microsoft Office PowerPoint</Application>
  <PresentationFormat>On-screen Show (4:3)</PresentationFormat>
  <Paragraphs>484</Paragraphs>
  <Slides>84</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84</vt:i4>
      </vt:variant>
    </vt:vector>
  </HeadingPairs>
  <TitlesOfParts>
    <vt:vector size="97" baseType="lpstr">
      <vt:lpstr>-apple-system</vt:lpstr>
      <vt:lpstr>Monotype Sorts</vt:lpstr>
      <vt:lpstr>Arial</vt:lpstr>
      <vt:lpstr>Arial Rounded MT Bold</vt:lpstr>
      <vt:lpstr>Book Antiqua</vt:lpstr>
      <vt:lpstr>Calibri</vt:lpstr>
      <vt:lpstr>Comic Sans MS</vt:lpstr>
      <vt:lpstr>Courier New</vt:lpstr>
      <vt:lpstr>Rockwell</vt:lpstr>
      <vt:lpstr>Tahoma</vt:lpstr>
      <vt:lpstr>Times New Roman</vt:lpstr>
      <vt:lpstr>Wingdings</vt:lpstr>
      <vt:lpstr>Clarity</vt:lpstr>
      <vt:lpstr>The New York State Program  for the Conservation and Preservation  of Library Research Materials </vt:lpstr>
      <vt:lpstr> The New York State Program  for the Conservation and Preservation  of Library Research Materials </vt:lpstr>
      <vt:lpstr> ELIGIBILITY </vt:lpstr>
      <vt:lpstr> NOT ELIGIBLE </vt:lpstr>
      <vt:lpstr> Eligible Expenditures </vt:lpstr>
      <vt:lpstr> Ineligible Expenditures </vt:lpstr>
      <vt:lpstr> FUNDABLE ACTIVITIES Planning &amp; Screening </vt:lpstr>
      <vt:lpstr> FUNDABLE ACTIVITIES Environmental Controls &amp; Storage </vt:lpstr>
      <vt:lpstr> FUNDABLE ACTIVITIES Reformatting- Microforms </vt:lpstr>
      <vt:lpstr> FUNDABLE ACTIVITIES Reformatting- Non-microforms </vt:lpstr>
      <vt:lpstr>FUNDABLE ACTIVITIES Physical Treatment</vt:lpstr>
      <vt:lpstr>FUNDABLE ACTIVITIES Bibliographic Activities </vt:lpstr>
      <vt:lpstr>FUNDABLE ACTIVITIES Other Fundable Activities</vt:lpstr>
      <vt:lpstr>The APPLICATION</vt:lpstr>
      <vt:lpstr>APPLICATION</vt:lpstr>
      <vt:lpstr>Register for username and password</vt:lpstr>
      <vt:lpstr>https://www.nysl.nysed.gov/libdev/cp/index.html</vt:lpstr>
      <vt:lpstr>https://www.nysl.nysed.gov/libdev/cp/index.html (cont’d)</vt:lpstr>
      <vt:lpstr>Complete Registration Form - 1</vt:lpstr>
      <vt:lpstr>Complete Registration Form - 2</vt:lpstr>
      <vt:lpstr>Prequalification Requirement - 1</vt:lpstr>
      <vt:lpstr>Prequalification Requirement - 2</vt:lpstr>
      <vt:lpstr>Prequalification Requirement - 3</vt:lpstr>
      <vt:lpstr>Prequalification Requirement - 4</vt:lpstr>
      <vt:lpstr>Prequalification Requirement - 5</vt:lpstr>
      <vt:lpstr> https://eservices.nysed.gov/LDGrants </vt:lpstr>
      <vt:lpstr>Choose a Grant Program</vt:lpstr>
      <vt:lpstr>Application Home Page</vt:lpstr>
      <vt:lpstr>Navigating the Online Application</vt:lpstr>
      <vt:lpstr>CHECKLIST</vt:lpstr>
      <vt:lpstr>Initial Application Checklist</vt:lpstr>
      <vt:lpstr>Final Report Checklist</vt:lpstr>
      <vt:lpstr> COVERSHEET </vt:lpstr>
      <vt:lpstr>Coversheet</vt:lpstr>
      <vt:lpstr>Coversheet- Religious Affiliation and Institutional Eligibility </vt:lpstr>
      <vt:lpstr>Coversheet-Project Information</vt:lpstr>
      <vt:lpstr>NARRATIVES</vt:lpstr>
      <vt:lpstr> Narratives</vt:lpstr>
      <vt:lpstr> I.   Description of Institution      or Agency </vt:lpstr>
      <vt:lpstr>I.   Description of Institution      or Agency</vt:lpstr>
      <vt:lpstr> II.   Institutional Commitment To        Conservation/Preservation - 1 </vt:lpstr>
      <vt:lpstr>II.   Institutional Commitment To        Conservation/Preservation - 2</vt:lpstr>
      <vt:lpstr>II.   Institutional Commitment To        Conservation/Preservation - 3</vt:lpstr>
      <vt:lpstr>II.   Institutional Commitment To        Conservation/Preservation - 4</vt:lpstr>
      <vt:lpstr>II.   Institutional Commitment To        Conservation/Preservation - 5</vt:lpstr>
      <vt:lpstr> III.    Accessibility of Collections          to the Public - 1 </vt:lpstr>
      <vt:lpstr>III.    Accessibility of Collections          to the Public - 2</vt:lpstr>
      <vt:lpstr>III.    Accessibility of Collections          to the Public - 3</vt:lpstr>
      <vt:lpstr> IV.  Research Value of Materials  To Be Preserved </vt:lpstr>
      <vt:lpstr>IV.  Research Value of Materials  To Be Preserved</vt:lpstr>
      <vt:lpstr>V.   Plan of Work - 1 </vt:lpstr>
      <vt:lpstr>V.   Plan of Work - 2</vt:lpstr>
      <vt:lpstr>V.   Plan of Work - 3</vt:lpstr>
      <vt:lpstr> VI.  Institutional Contribution to the  Project </vt:lpstr>
      <vt:lpstr>VI.  Institutional Contribution to the  Project</vt:lpstr>
      <vt:lpstr>Documents/ Attachments </vt:lpstr>
      <vt:lpstr>Uploading Documents </vt:lpstr>
      <vt:lpstr>The BUDGET</vt:lpstr>
      <vt:lpstr>BUDGET</vt:lpstr>
      <vt:lpstr>Navigating the 5 Budget Tabs</vt:lpstr>
      <vt:lpstr> Project Budget- I Personal Services </vt:lpstr>
      <vt:lpstr>Project Budget-II Employee Benefits</vt:lpstr>
      <vt:lpstr>Project Budget- III Contracted Services</vt:lpstr>
      <vt:lpstr>Project Budget-IV Supplies Materials &amp; Equipment</vt:lpstr>
      <vt:lpstr>Project Budget- VI Travel Expenses</vt:lpstr>
      <vt:lpstr>Institutional Authorization Form </vt:lpstr>
      <vt:lpstr> Submit the Application </vt:lpstr>
      <vt:lpstr>Confirm Submission</vt:lpstr>
      <vt:lpstr>FS 10</vt:lpstr>
      <vt:lpstr>FS-10 Coversheet</vt:lpstr>
      <vt:lpstr>FS-10 p. 2 </vt:lpstr>
      <vt:lpstr>FS-10 p. 3</vt:lpstr>
      <vt:lpstr>FS-10 p. 4</vt:lpstr>
      <vt:lpstr>FS-10 p. 5</vt:lpstr>
      <vt:lpstr>FS-10 p. 6</vt:lpstr>
      <vt:lpstr>FS-10 Helpful Reminders</vt:lpstr>
      <vt:lpstr>FS-10 p. 8</vt:lpstr>
      <vt:lpstr>Payee Information Form - 1</vt:lpstr>
      <vt:lpstr>Payee Information Form - 2</vt:lpstr>
      <vt:lpstr>M/WBE - 1</vt:lpstr>
      <vt:lpstr>M/WBE - 2</vt:lpstr>
      <vt:lpstr>General Reports</vt:lpstr>
      <vt:lpstr>Search Discretionary Awards by Year</vt:lpstr>
      <vt:lpstr>Search by Keyword in Title</vt:lpstr>
    </vt:vector>
  </TitlesOfParts>
  <Company>NYSED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York State Program  for the Conservation and Preservation  of Library Research Materials</dc:title>
  <dc:creator>Administrator</dc:creator>
  <cp:lastModifiedBy>Sarah McFadden</cp:lastModifiedBy>
  <cp:revision>66</cp:revision>
  <dcterms:created xsi:type="dcterms:W3CDTF">2018-10-05T15:18:37Z</dcterms:created>
  <dcterms:modified xsi:type="dcterms:W3CDTF">2023-11-29T16:14:18Z</dcterms:modified>
</cp:coreProperties>
</file>