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3" r:id="rId9"/>
    <p:sldId id="262" r:id="rId10"/>
    <p:sldId id="270" r:id="rId11"/>
    <p:sldId id="265" r:id="rId12"/>
    <p:sldId id="264" r:id="rId13"/>
    <p:sldId id="271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73" autoAdjust="0"/>
    <p:restoredTop sz="86388" autoAdjust="0"/>
  </p:normalViewPr>
  <p:slideViewPr>
    <p:cSldViewPr>
      <p:cViewPr varScale="1">
        <p:scale>
          <a:sx n="57" d="100"/>
          <a:sy n="57" d="100"/>
        </p:scale>
        <p:origin x="812" y="72"/>
      </p:cViewPr>
      <p:guideLst/>
    </p:cSldViewPr>
  </p:slideViewPr>
  <p:outlineViewPr>
    <p:cViewPr>
      <p:scale>
        <a:sx n="33" d="100"/>
        <a:sy n="33" d="100"/>
      </p:scale>
      <p:origin x="0" y="-11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5F373D-D0FC-4218-B2ED-C356FBD8AD2D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A996186-1F14-40AB-A02B-53CBCDCDDF6B}">
      <dgm:prSet custT="1"/>
      <dgm:spPr/>
      <dgm:t>
        <a:bodyPr/>
        <a:lstStyle/>
        <a:p>
          <a:r>
            <a:rPr lang="en-US" sz="2400" b="0" i="0" dirty="0"/>
            <a:t>Institute of Museum and Library Services (IMLS) funded project</a:t>
          </a:r>
          <a:endParaRPr lang="en-US" sz="2400" dirty="0"/>
        </a:p>
      </dgm:t>
    </dgm:pt>
    <dgm:pt modelId="{8B56E986-8BD0-41BE-BD6B-7B2C8BE38653}" type="parTrans" cxnId="{15A47FB7-D2C7-4FD9-BFCD-B64E9C1DDD49}">
      <dgm:prSet/>
      <dgm:spPr/>
      <dgm:t>
        <a:bodyPr/>
        <a:lstStyle/>
        <a:p>
          <a:endParaRPr lang="en-US"/>
        </a:p>
      </dgm:t>
    </dgm:pt>
    <dgm:pt modelId="{89F74EDF-2A39-474A-9E9E-8E10F4545CFC}" type="sibTrans" cxnId="{15A47FB7-D2C7-4FD9-BFCD-B64E9C1DDD49}">
      <dgm:prSet/>
      <dgm:spPr/>
      <dgm:t>
        <a:bodyPr/>
        <a:lstStyle/>
        <a:p>
          <a:endParaRPr lang="en-US"/>
        </a:p>
      </dgm:t>
    </dgm:pt>
    <dgm:pt modelId="{6BC34416-926B-49D3-8DC9-FA91E1D310CD}">
      <dgm:prSet custT="1"/>
      <dgm:spPr/>
      <dgm:t>
        <a:bodyPr/>
        <a:lstStyle/>
        <a:p>
          <a:r>
            <a:rPr lang="en-US" sz="2400" baseline="0" dirty="0"/>
            <a:t>All 50 states participating </a:t>
          </a:r>
          <a:endParaRPr lang="en-US" sz="2400" dirty="0"/>
        </a:p>
      </dgm:t>
    </dgm:pt>
    <dgm:pt modelId="{7D7421F5-443E-4128-BE7D-13C05FC150A2}" type="parTrans" cxnId="{71A9EA72-FCFA-405F-A885-29FD5B7476C1}">
      <dgm:prSet/>
      <dgm:spPr/>
      <dgm:t>
        <a:bodyPr/>
        <a:lstStyle/>
        <a:p>
          <a:endParaRPr lang="en-US"/>
        </a:p>
      </dgm:t>
    </dgm:pt>
    <dgm:pt modelId="{C2ADA57C-A10F-43B9-88FD-A19D82A8FD74}" type="sibTrans" cxnId="{71A9EA72-FCFA-405F-A885-29FD5B7476C1}">
      <dgm:prSet/>
      <dgm:spPr/>
      <dgm:t>
        <a:bodyPr/>
        <a:lstStyle/>
        <a:p>
          <a:endParaRPr lang="en-US"/>
        </a:p>
      </dgm:t>
    </dgm:pt>
    <dgm:pt modelId="{783D5F6C-97B9-4812-8A79-AA5A84D8C88E}">
      <dgm:prSet custT="1"/>
      <dgm:spPr/>
      <dgm:t>
        <a:bodyPr/>
        <a:lstStyle/>
        <a:p>
          <a:r>
            <a:rPr lang="en-US" sz="1900" baseline="0" dirty="0"/>
            <a:t>Supporting library staff working with and for teens in understanding of how connected learning and computational thinking can work together to build equity-based services for and with teens</a:t>
          </a:r>
          <a:endParaRPr lang="en-US" sz="1900" dirty="0"/>
        </a:p>
      </dgm:t>
    </dgm:pt>
    <dgm:pt modelId="{AD1774C7-CA81-4F07-B3E5-8606686A2D99}" type="parTrans" cxnId="{0DC75120-8BDE-4055-BE02-63B9DF1D6D57}">
      <dgm:prSet/>
      <dgm:spPr/>
      <dgm:t>
        <a:bodyPr/>
        <a:lstStyle/>
        <a:p>
          <a:endParaRPr lang="en-US"/>
        </a:p>
      </dgm:t>
    </dgm:pt>
    <dgm:pt modelId="{877E5ABB-5B13-4DD8-9749-D06E64841E80}" type="sibTrans" cxnId="{0DC75120-8BDE-4055-BE02-63B9DF1D6D57}">
      <dgm:prSet/>
      <dgm:spPr/>
      <dgm:t>
        <a:bodyPr/>
        <a:lstStyle/>
        <a:p>
          <a:endParaRPr lang="en-US"/>
        </a:p>
      </dgm:t>
    </dgm:pt>
    <dgm:pt modelId="{BBB6B6E9-38FA-8847-B88D-6B7F87C23C26}" type="pres">
      <dgm:prSet presAssocID="{AD5F373D-D0FC-4218-B2ED-C356FBD8AD2D}" presName="outerComposite" presStyleCnt="0">
        <dgm:presLayoutVars>
          <dgm:chMax val="5"/>
          <dgm:dir/>
          <dgm:resizeHandles val="exact"/>
        </dgm:presLayoutVars>
      </dgm:prSet>
      <dgm:spPr/>
    </dgm:pt>
    <dgm:pt modelId="{8D8E068D-F43C-1C4B-AF1A-C8AA567414AE}" type="pres">
      <dgm:prSet presAssocID="{AD5F373D-D0FC-4218-B2ED-C356FBD8AD2D}" presName="dummyMaxCanvas" presStyleCnt="0">
        <dgm:presLayoutVars/>
      </dgm:prSet>
      <dgm:spPr/>
    </dgm:pt>
    <dgm:pt modelId="{1C6A797F-E7C4-B647-8830-658A0ED4CB77}" type="pres">
      <dgm:prSet presAssocID="{AD5F373D-D0FC-4218-B2ED-C356FBD8AD2D}" presName="ThreeNodes_1" presStyleLbl="node1" presStyleIdx="0" presStyleCnt="3">
        <dgm:presLayoutVars>
          <dgm:bulletEnabled val="1"/>
        </dgm:presLayoutVars>
      </dgm:prSet>
      <dgm:spPr/>
    </dgm:pt>
    <dgm:pt modelId="{404D6CED-ED63-A94E-A785-13CE41245E7F}" type="pres">
      <dgm:prSet presAssocID="{AD5F373D-D0FC-4218-B2ED-C356FBD8AD2D}" presName="ThreeNodes_2" presStyleLbl="node1" presStyleIdx="1" presStyleCnt="3">
        <dgm:presLayoutVars>
          <dgm:bulletEnabled val="1"/>
        </dgm:presLayoutVars>
      </dgm:prSet>
      <dgm:spPr/>
    </dgm:pt>
    <dgm:pt modelId="{1A819069-6F3F-344D-A7B5-217E3188120A}" type="pres">
      <dgm:prSet presAssocID="{AD5F373D-D0FC-4218-B2ED-C356FBD8AD2D}" presName="ThreeNodes_3" presStyleLbl="node1" presStyleIdx="2" presStyleCnt="3">
        <dgm:presLayoutVars>
          <dgm:bulletEnabled val="1"/>
        </dgm:presLayoutVars>
      </dgm:prSet>
      <dgm:spPr/>
    </dgm:pt>
    <dgm:pt modelId="{6C580C14-C1E8-7F46-B164-77F5BB1F5CD7}" type="pres">
      <dgm:prSet presAssocID="{AD5F373D-D0FC-4218-B2ED-C356FBD8AD2D}" presName="ThreeConn_1-2" presStyleLbl="fgAccFollowNode1" presStyleIdx="0" presStyleCnt="2">
        <dgm:presLayoutVars>
          <dgm:bulletEnabled val="1"/>
        </dgm:presLayoutVars>
      </dgm:prSet>
      <dgm:spPr/>
    </dgm:pt>
    <dgm:pt modelId="{67AD49ED-6FE4-6140-BB81-859EE45D0C7F}" type="pres">
      <dgm:prSet presAssocID="{AD5F373D-D0FC-4218-B2ED-C356FBD8AD2D}" presName="ThreeConn_2-3" presStyleLbl="fgAccFollowNode1" presStyleIdx="1" presStyleCnt="2">
        <dgm:presLayoutVars>
          <dgm:bulletEnabled val="1"/>
        </dgm:presLayoutVars>
      </dgm:prSet>
      <dgm:spPr/>
    </dgm:pt>
    <dgm:pt modelId="{D753B7BF-8CB3-2E41-9BDE-4A42368B588D}" type="pres">
      <dgm:prSet presAssocID="{AD5F373D-D0FC-4218-B2ED-C356FBD8AD2D}" presName="ThreeNodes_1_text" presStyleLbl="node1" presStyleIdx="2" presStyleCnt="3">
        <dgm:presLayoutVars>
          <dgm:bulletEnabled val="1"/>
        </dgm:presLayoutVars>
      </dgm:prSet>
      <dgm:spPr/>
    </dgm:pt>
    <dgm:pt modelId="{D48278C2-0CFE-E648-8089-50D932593905}" type="pres">
      <dgm:prSet presAssocID="{AD5F373D-D0FC-4218-B2ED-C356FBD8AD2D}" presName="ThreeNodes_2_text" presStyleLbl="node1" presStyleIdx="2" presStyleCnt="3">
        <dgm:presLayoutVars>
          <dgm:bulletEnabled val="1"/>
        </dgm:presLayoutVars>
      </dgm:prSet>
      <dgm:spPr/>
    </dgm:pt>
    <dgm:pt modelId="{40C01E8C-B759-5545-AEB5-5BFF7412EB05}" type="pres">
      <dgm:prSet presAssocID="{AD5F373D-D0FC-4218-B2ED-C356FBD8AD2D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5C23E70C-55D2-EE4F-AEAB-7C5144C6C353}" type="presOf" srcId="{C2ADA57C-A10F-43B9-88FD-A19D82A8FD74}" destId="{67AD49ED-6FE4-6140-BB81-859EE45D0C7F}" srcOrd="0" destOrd="0" presId="urn:microsoft.com/office/officeart/2005/8/layout/vProcess5"/>
    <dgm:cxn modelId="{02C6A017-16E8-A84F-95FD-B4CFDAD089EC}" type="presOf" srcId="{AD5F373D-D0FC-4218-B2ED-C356FBD8AD2D}" destId="{BBB6B6E9-38FA-8847-B88D-6B7F87C23C26}" srcOrd="0" destOrd="0" presId="urn:microsoft.com/office/officeart/2005/8/layout/vProcess5"/>
    <dgm:cxn modelId="{0DC75120-8BDE-4055-BE02-63B9DF1D6D57}" srcId="{AD5F373D-D0FC-4218-B2ED-C356FBD8AD2D}" destId="{783D5F6C-97B9-4812-8A79-AA5A84D8C88E}" srcOrd="2" destOrd="0" parTransId="{AD1774C7-CA81-4F07-B3E5-8606686A2D99}" sibTransId="{877E5ABB-5B13-4DD8-9749-D06E64841E80}"/>
    <dgm:cxn modelId="{24F18727-03E0-ED4B-B87F-BFD199098D8A}" type="presOf" srcId="{6BC34416-926B-49D3-8DC9-FA91E1D310CD}" destId="{D48278C2-0CFE-E648-8089-50D932593905}" srcOrd="1" destOrd="0" presId="urn:microsoft.com/office/officeart/2005/8/layout/vProcess5"/>
    <dgm:cxn modelId="{71A9EA72-FCFA-405F-A885-29FD5B7476C1}" srcId="{AD5F373D-D0FC-4218-B2ED-C356FBD8AD2D}" destId="{6BC34416-926B-49D3-8DC9-FA91E1D310CD}" srcOrd="1" destOrd="0" parTransId="{7D7421F5-443E-4128-BE7D-13C05FC150A2}" sibTransId="{C2ADA57C-A10F-43B9-88FD-A19D82A8FD74}"/>
    <dgm:cxn modelId="{BDE83957-30C7-FA48-818B-9EFA821CB622}" type="presOf" srcId="{6BC34416-926B-49D3-8DC9-FA91E1D310CD}" destId="{404D6CED-ED63-A94E-A785-13CE41245E7F}" srcOrd="0" destOrd="0" presId="urn:microsoft.com/office/officeart/2005/8/layout/vProcess5"/>
    <dgm:cxn modelId="{3614037A-4D82-8744-9294-96D5715FCC44}" type="presOf" srcId="{89F74EDF-2A39-474A-9E9E-8E10F4545CFC}" destId="{6C580C14-C1E8-7F46-B164-77F5BB1F5CD7}" srcOrd="0" destOrd="0" presId="urn:microsoft.com/office/officeart/2005/8/layout/vProcess5"/>
    <dgm:cxn modelId="{D5EE7FAC-163A-F147-8036-688D69E50D2C}" type="presOf" srcId="{CA996186-1F14-40AB-A02B-53CBCDCDDF6B}" destId="{1C6A797F-E7C4-B647-8830-658A0ED4CB77}" srcOrd="0" destOrd="0" presId="urn:microsoft.com/office/officeart/2005/8/layout/vProcess5"/>
    <dgm:cxn modelId="{15A47FB7-D2C7-4FD9-BFCD-B64E9C1DDD49}" srcId="{AD5F373D-D0FC-4218-B2ED-C356FBD8AD2D}" destId="{CA996186-1F14-40AB-A02B-53CBCDCDDF6B}" srcOrd="0" destOrd="0" parTransId="{8B56E986-8BD0-41BE-BD6B-7B2C8BE38653}" sibTransId="{89F74EDF-2A39-474A-9E9E-8E10F4545CFC}"/>
    <dgm:cxn modelId="{D79FB6C2-2DE6-9045-93AD-C46DADD97A01}" type="presOf" srcId="{783D5F6C-97B9-4812-8A79-AA5A84D8C88E}" destId="{1A819069-6F3F-344D-A7B5-217E3188120A}" srcOrd="0" destOrd="0" presId="urn:microsoft.com/office/officeart/2005/8/layout/vProcess5"/>
    <dgm:cxn modelId="{B9F249CE-09B1-DF47-8CEB-17ADE6C40599}" type="presOf" srcId="{CA996186-1F14-40AB-A02B-53CBCDCDDF6B}" destId="{D753B7BF-8CB3-2E41-9BDE-4A42368B588D}" srcOrd="1" destOrd="0" presId="urn:microsoft.com/office/officeart/2005/8/layout/vProcess5"/>
    <dgm:cxn modelId="{B1E2E2F5-91FA-8640-A415-A25D64E68F6E}" type="presOf" srcId="{783D5F6C-97B9-4812-8A79-AA5A84D8C88E}" destId="{40C01E8C-B759-5545-AEB5-5BFF7412EB05}" srcOrd="1" destOrd="0" presId="urn:microsoft.com/office/officeart/2005/8/layout/vProcess5"/>
    <dgm:cxn modelId="{99E1F715-3735-C94C-BEFE-C5CADA8B5D32}" type="presParOf" srcId="{BBB6B6E9-38FA-8847-B88D-6B7F87C23C26}" destId="{8D8E068D-F43C-1C4B-AF1A-C8AA567414AE}" srcOrd="0" destOrd="0" presId="urn:microsoft.com/office/officeart/2005/8/layout/vProcess5"/>
    <dgm:cxn modelId="{A79DA8FD-2419-F043-8D67-BAFA3BE68607}" type="presParOf" srcId="{BBB6B6E9-38FA-8847-B88D-6B7F87C23C26}" destId="{1C6A797F-E7C4-B647-8830-658A0ED4CB77}" srcOrd="1" destOrd="0" presId="urn:microsoft.com/office/officeart/2005/8/layout/vProcess5"/>
    <dgm:cxn modelId="{39CC3FE6-037D-2444-92B5-B2B16BDA4120}" type="presParOf" srcId="{BBB6B6E9-38FA-8847-B88D-6B7F87C23C26}" destId="{404D6CED-ED63-A94E-A785-13CE41245E7F}" srcOrd="2" destOrd="0" presId="urn:microsoft.com/office/officeart/2005/8/layout/vProcess5"/>
    <dgm:cxn modelId="{34EE5A5B-7C5C-2749-AD38-8A767C3EB423}" type="presParOf" srcId="{BBB6B6E9-38FA-8847-B88D-6B7F87C23C26}" destId="{1A819069-6F3F-344D-A7B5-217E3188120A}" srcOrd="3" destOrd="0" presId="urn:microsoft.com/office/officeart/2005/8/layout/vProcess5"/>
    <dgm:cxn modelId="{DA800314-1B2A-4B49-8FB6-DD407D595AD3}" type="presParOf" srcId="{BBB6B6E9-38FA-8847-B88D-6B7F87C23C26}" destId="{6C580C14-C1E8-7F46-B164-77F5BB1F5CD7}" srcOrd="4" destOrd="0" presId="urn:microsoft.com/office/officeart/2005/8/layout/vProcess5"/>
    <dgm:cxn modelId="{CFB732C4-331E-B744-A4AF-51110E2F2D4A}" type="presParOf" srcId="{BBB6B6E9-38FA-8847-B88D-6B7F87C23C26}" destId="{67AD49ED-6FE4-6140-BB81-859EE45D0C7F}" srcOrd="5" destOrd="0" presId="urn:microsoft.com/office/officeart/2005/8/layout/vProcess5"/>
    <dgm:cxn modelId="{907C1BB0-752F-5948-9897-D8C6491E30C4}" type="presParOf" srcId="{BBB6B6E9-38FA-8847-B88D-6B7F87C23C26}" destId="{D753B7BF-8CB3-2E41-9BDE-4A42368B588D}" srcOrd="6" destOrd="0" presId="urn:microsoft.com/office/officeart/2005/8/layout/vProcess5"/>
    <dgm:cxn modelId="{69134B74-2487-214D-ACAE-6EFDBD4B36C4}" type="presParOf" srcId="{BBB6B6E9-38FA-8847-B88D-6B7F87C23C26}" destId="{D48278C2-0CFE-E648-8089-50D932593905}" srcOrd="7" destOrd="0" presId="urn:microsoft.com/office/officeart/2005/8/layout/vProcess5"/>
    <dgm:cxn modelId="{A5DD23CA-4F49-6C42-B8D8-751AF158A6CD}" type="presParOf" srcId="{BBB6B6E9-38FA-8847-B88D-6B7F87C23C26}" destId="{40C01E8C-B759-5545-AEB5-5BFF7412EB0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A797F-E7C4-B647-8830-658A0ED4CB77}">
      <dsp:nvSpPr>
        <dsp:cNvPr id="0" name=""/>
        <dsp:cNvSpPr/>
      </dsp:nvSpPr>
      <dsp:spPr>
        <a:xfrm>
          <a:off x="0" y="0"/>
          <a:ext cx="6703695" cy="13057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/>
            <a:t>Institute of Museum and Library Services (IMLS) funded project</a:t>
          </a:r>
          <a:endParaRPr lang="en-US" sz="2400" kern="1200" dirty="0"/>
        </a:p>
      </dsp:txBody>
      <dsp:txXfrm>
        <a:off x="38244" y="38244"/>
        <a:ext cx="5294675" cy="1229275"/>
      </dsp:txXfrm>
    </dsp:sp>
    <dsp:sp modelId="{404D6CED-ED63-A94E-A785-13CE41245E7F}">
      <dsp:nvSpPr>
        <dsp:cNvPr id="0" name=""/>
        <dsp:cNvSpPr/>
      </dsp:nvSpPr>
      <dsp:spPr>
        <a:xfrm>
          <a:off x="591502" y="1523390"/>
          <a:ext cx="6703695" cy="1305763"/>
        </a:xfrm>
        <a:prstGeom prst="roundRect">
          <a:avLst>
            <a:gd name="adj" fmla="val 1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/>
            <a:t>All 50 states participating </a:t>
          </a:r>
          <a:endParaRPr lang="en-US" sz="2400" kern="1200" dirty="0"/>
        </a:p>
      </dsp:txBody>
      <dsp:txXfrm>
        <a:off x="629746" y="1561634"/>
        <a:ext cx="5186958" cy="1229275"/>
      </dsp:txXfrm>
    </dsp:sp>
    <dsp:sp modelId="{1A819069-6F3F-344D-A7B5-217E3188120A}">
      <dsp:nvSpPr>
        <dsp:cNvPr id="0" name=""/>
        <dsp:cNvSpPr/>
      </dsp:nvSpPr>
      <dsp:spPr>
        <a:xfrm>
          <a:off x="1183004" y="3046780"/>
          <a:ext cx="6703695" cy="1305763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 dirty="0"/>
            <a:t>Supporting library staff working with and for teens in understanding of how connected learning and computational thinking can work together to build equity-based services for and with teens</a:t>
          </a:r>
          <a:endParaRPr lang="en-US" sz="1900" kern="1200" dirty="0"/>
        </a:p>
      </dsp:txBody>
      <dsp:txXfrm>
        <a:off x="1221248" y="3085024"/>
        <a:ext cx="5186958" cy="1229275"/>
      </dsp:txXfrm>
    </dsp:sp>
    <dsp:sp modelId="{6C580C14-C1E8-7F46-B164-77F5BB1F5CD7}">
      <dsp:nvSpPr>
        <dsp:cNvPr id="0" name=""/>
        <dsp:cNvSpPr/>
      </dsp:nvSpPr>
      <dsp:spPr>
        <a:xfrm>
          <a:off x="5854948" y="990203"/>
          <a:ext cx="848746" cy="84874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045916" y="990203"/>
        <a:ext cx="466810" cy="638681"/>
      </dsp:txXfrm>
    </dsp:sp>
    <dsp:sp modelId="{67AD49ED-6FE4-6140-BB81-859EE45D0C7F}">
      <dsp:nvSpPr>
        <dsp:cNvPr id="0" name=""/>
        <dsp:cNvSpPr/>
      </dsp:nvSpPr>
      <dsp:spPr>
        <a:xfrm>
          <a:off x="6446451" y="2504889"/>
          <a:ext cx="848746" cy="84874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637419" y="2504889"/>
        <a:ext cx="466810" cy="638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D4BA9-3C78-FE49-B707-25BB9CEE2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1BB50B-E7B6-AC4C-A29A-176378B141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38C91-49FC-794A-9703-6BDFBE299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t>April 13,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0156C4-F23C-5948-BAE9-09028DD4F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7AA46-4F44-2D4E-A50B-64B706724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6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2E685-2D1E-064D-A7D9-BF30D591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2B35A-B6A0-E049-85E6-D4D6B1839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73166-FCC2-8943-A6D6-D5CFF191B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t>April 13,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3AE6E-9404-3F42-B284-A789370DC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C31CE7-FE98-AE4F-9C91-ED2AD750C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5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E9220D-877B-DA4D-9094-6583C81283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CE845-4503-B14B-B18A-4725673AF3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A38AF1-787D-9B44-9DE9-183695F34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t>April 13,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A1C0A9-595D-6B4B-B9FA-7BC4C70D6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F7145-0DFB-DB45-B690-09732D4F7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50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3DF08-C01D-5348-B129-69029F70D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D00470-040B-A643-A8EC-EF470C42C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10484-0409-A944-958B-E78C1A3A0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40FED-6E95-4177-A7EF-CD303B9E611D}" type="datetime4">
              <a:rPr lang="en-US" smtClean="0"/>
              <a:t>April 13,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EB7C7-EB0C-6F4F-A98E-50BA3290F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A0CCA-ED27-7D48-A15D-0E358DA01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139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16472-E2DD-C446-965A-AA599D79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3E405-4708-E34C-9E09-9899EBF88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46349B-E40D-0148-BD93-686C6A0AB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t>April 13,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2873D-AED2-B24D-B8FE-FB25FCE02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FC51B-DF6F-B74C-BAEB-61FD8CCEC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588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C252C-A256-0B47-98CC-4D7927C78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A0CB1-0F1F-9548-921D-B9BCA3D8FB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D50108-B287-D149-9AEB-8178140F05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E33779-5F00-E845-AC64-64709286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t>April 13, 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529A73-D0C0-A84D-9E4C-7D72B674F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37C611-6369-3245-A7D2-3E03ABB65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143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B9E4D-CA88-404B-A749-F8C1E6A8D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42AD9F-2011-F944-8D8E-2605252D6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94D9A3-51A8-C24D-9B2D-0042D61AA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A17C89-61A9-4047-9952-2B61570EE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5341E-435D-4843-94B4-062C0A3359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D64695-1100-7D49-A35A-095BA2BBD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t>April 13, 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5ED253-1326-9B4F-AAE9-23FAAAF33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38A056-1057-8B4E-B66F-208E9CCE4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81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F0674-C714-5945-9FAF-28D23F82D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0825CC-B0B6-A54D-A905-D1320D5BA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t>April 13, 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3CBBDB-5981-C64C-90EB-CA60BAE0A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D6CB11-DB80-A048-87F2-37BF49ED4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71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56F864-E0FF-0A4D-A307-67A9169C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t>April 13,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46D48F-B340-3649-BB87-A126790C1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25231-CFB2-634D-BD16-04FDC9DB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41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31211-FAD3-794F-836F-F85A9707C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9CCCA-1D5D-1646-ABCD-DBC881000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94040C-B514-944C-B6CA-90A280EC7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C80300-CA02-9F40-9E06-54711EC32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t>April 13,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DA654-3CB5-724E-AD6C-E208FBCA1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7A96A6-6BF3-DB4E-BCC5-5CB8D52FE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52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C0A45-C1F8-194F-B463-221181DE9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5F2CB4-FBEA-7B47-AC3A-4217EAB049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1517DD-E4DE-7545-B744-79459E5DF1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CBC521-E067-D14C-B372-81953D62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t>April 13,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0273F0-147B-A844-BB47-E533F57A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37E4E8-26D7-FE40-ADEE-5E420757A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0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A9DFE3-65C4-EF45-9CF7-DE86F98B5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35E10-AB4A-B641-B2F2-D262E7BD3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0410D-A8B7-2143-A047-1910C0A734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960BD-7AC1-4217-9611-AAA56D3EE38F}" type="datetime4">
              <a:rPr lang="en-US" smtClean="0"/>
              <a:pPr/>
              <a:t>April 13, 2021</a:t>
            </a:fld>
            <a:endParaRPr lang="en-US" dirty="0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60349-F4A0-1246-AF57-78E7B147A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3C25C-9FF4-0746-BF1A-8BBDF687EC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AEF59-F28E-467C-9EA3-92D1CFAD475A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2623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ysl.nysed.gov/libdev/youthsvs/t3/index.html#Overview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shaunteeburns@nypl.org" TargetMode="External"/><Relationship Id="rId7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kspurrell@nassaulibrary.org" TargetMode="External"/><Relationship Id="rId5" Type="http://schemas.openxmlformats.org/officeDocument/2006/relationships/hyperlink" Target="mailto:Sharon.Phillips@nysed.gov" TargetMode="External"/><Relationship Id="rId4" Type="http://schemas.openxmlformats.org/officeDocument/2006/relationships/hyperlink" Target="mailto:renee@nassaulibrary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538A7B5-B32D-421E-B110-AB5B1A7CC2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D36999-26F8-45E4-AB41-D485D0B0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40012"/>
            <a:ext cx="9143999" cy="280335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0F8DA27-CE91-4AEB-B854-6F06B5485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23563" r="8214" b="45501"/>
          <a:stretch/>
        </p:blipFill>
        <p:spPr>
          <a:xfrm flipV="1">
            <a:off x="0" y="2404067"/>
            <a:ext cx="9144000" cy="2539327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E5B479-478D-8E46-941E-AC6D77DC91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928" y="4494130"/>
            <a:ext cx="7980565" cy="775845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Trebuchet MS" panose="020B0703020202090204" pitchFamily="34" charset="0"/>
              </a:rPr>
              <a:t>Introduction to New York State’s Participation in this            Nationwide YALSA Initiative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7AF4E20-3DDE-4998-96BE-44EE18254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-1" r="8214" b="86237"/>
          <a:stretch/>
        </p:blipFill>
        <p:spPr>
          <a:xfrm flipV="1">
            <a:off x="0" y="5616534"/>
            <a:ext cx="9143999" cy="1129775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33A5D57-E79C-E64D-AAD3-75CC07A4F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5591" y="5265889"/>
            <a:ext cx="6872818" cy="450447"/>
          </a:xfrm>
        </p:spPr>
        <p:txBody>
          <a:bodyPr anchor="ctr">
            <a:normAutofit fontScale="62500" lnSpcReduction="20000"/>
          </a:bodyPr>
          <a:lstStyle/>
          <a:p>
            <a:r>
              <a:rPr lang="en-US" dirty="0">
                <a:solidFill>
                  <a:srgbClr val="FFFFFF"/>
                </a:solidFill>
                <a:latin typeface="Trebuchet MS" panose="020B0703020202090204" pitchFamily="34" charset="0"/>
              </a:rPr>
              <a:t>Presented by Renee McGrath, Kaye </a:t>
            </a:r>
            <a:r>
              <a:rPr lang="en-US" dirty="0" err="1">
                <a:solidFill>
                  <a:srgbClr val="FFFFFF"/>
                </a:solidFill>
                <a:latin typeface="Trebuchet MS" panose="020B0703020202090204" pitchFamily="34" charset="0"/>
              </a:rPr>
              <a:t>Spurrell</a:t>
            </a:r>
            <a:r>
              <a:rPr lang="en-US" dirty="0">
                <a:solidFill>
                  <a:srgbClr val="FFFFFF"/>
                </a:solidFill>
                <a:latin typeface="Trebuchet MS" panose="020B0703020202090204" pitchFamily="34" charset="0"/>
              </a:rPr>
              <a:t> &amp; </a:t>
            </a:r>
            <a:r>
              <a:rPr lang="en-US" dirty="0" err="1">
                <a:solidFill>
                  <a:srgbClr val="FFFFFF"/>
                </a:solidFill>
                <a:latin typeface="Trebuchet MS" panose="020B0703020202090204" pitchFamily="34" charset="0"/>
              </a:rPr>
              <a:t>Shauntee</a:t>
            </a:r>
            <a:r>
              <a:rPr lang="en-US" dirty="0">
                <a:solidFill>
                  <a:srgbClr val="FFFFFF"/>
                </a:solidFill>
                <a:latin typeface="Trebuchet MS" panose="020B0703020202090204" pitchFamily="34" charset="0"/>
              </a:rPr>
              <a:t> Burns-Simpson</a:t>
            </a:r>
          </a:p>
          <a:p>
            <a:r>
              <a:rPr lang="en-US" dirty="0">
                <a:solidFill>
                  <a:srgbClr val="FFFFFF"/>
                </a:solidFill>
                <a:latin typeface="Trebuchet MS" panose="020B0703020202090204" pitchFamily="34" charset="0"/>
              </a:rPr>
              <a:t>With an introduction by Sharon Phillips, Project Director for T3 at New York Libraries</a:t>
            </a:r>
          </a:p>
        </p:txBody>
      </p:sp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E6423B95-D568-CD46-B835-555A1F30A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75" y="1877033"/>
            <a:ext cx="4357547" cy="1078492"/>
          </a:xfrm>
          <a:prstGeom prst="rect">
            <a:avLst/>
          </a:prstGeom>
        </p:spPr>
      </p:pic>
      <p:pic>
        <p:nvPicPr>
          <p:cNvPr id="7" name="Picture 6" descr="New York State Library logo">
            <a:extLst>
              <a:ext uri="{FF2B5EF4-FFF2-40B4-BE49-F238E27FC236}">
                <a16:creationId xmlns:a16="http://schemas.microsoft.com/office/drawing/2014/main" id="{FBE6DE30-3FA2-D347-8671-4BD9445812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821651"/>
            <a:ext cx="3352800" cy="13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83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2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reeform: Shape 3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C4950D3-284F-D041-B00F-EA5A453745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600" y="1547876"/>
            <a:ext cx="8178799" cy="3762247"/>
          </a:xfrm>
          <a:prstGeom prst="rect">
            <a:avLst/>
          </a:prstGeom>
          <a:ln>
            <a:noFill/>
          </a:ln>
        </p:spPr>
      </p:pic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07E2C9-99C7-40F1-822F-6DFDDF08A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325563"/>
            <a:ext cx="78867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Flipgrid</a:t>
            </a:r>
            <a:r>
              <a:rPr lang="en-US" dirty="0"/>
              <a:t> Screenshot</a:t>
            </a:r>
          </a:p>
        </p:txBody>
      </p:sp>
    </p:spTree>
    <p:extLst>
      <p:ext uri="{BB962C8B-B14F-4D97-AF65-F5344CB8AC3E}">
        <p14:creationId xmlns:p14="http://schemas.microsoft.com/office/powerpoint/2010/main" val="2799358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eometric shapes on a wooden background">
            <a:extLst>
              <a:ext uri="{FF2B5EF4-FFF2-40B4-BE49-F238E27FC236}">
                <a16:creationId xmlns:a16="http://schemas.microsoft.com/office/drawing/2014/main" id="{CA6907BA-37D4-434E-ADAB-2BC262AE2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10998" b="-1"/>
          <a:stretch/>
        </p:blipFill>
        <p:spPr>
          <a:xfrm>
            <a:off x="20" y="304800"/>
            <a:ext cx="9143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4916930-E76E-4100-9DCF-4981566A3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93031" y="1885950"/>
            <a:ext cx="6379369" cy="3152775"/>
          </a:xfrm>
          <a:prstGeom prst="rect">
            <a:avLst/>
          </a:prstGeom>
          <a:solidFill>
            <a:schemeClr val="bg1">
              <a:alpha val="75000"/>
            </a:schemeClr>
          </a:solidFill>
          <a:ln w="635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E3CAA7-B585-D348-81ED-09D5052E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7356" y="2247900"/>
            <a:ext cx="5686425" cy="2514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 defTabSz="914400"/>
            <a: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 </a:t>
            </a:r>
            <a:b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</a:b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Computational Thinking Module:             </a:t>
            </a:r>
            <a:r>
              <a:rPr lang="en-US" sz="4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Thought Processes for Problem-Solving</a:t>
            </a:r>
          </a:p>
        </p:txBody>
      </p:sp>
    </p:spTree>
    <p:extLst>
      <p:ext uri="{BB962C8B-B14F-4D97-AF65-F5344CB8AC3E}">
        <p14:creationId xmlns:p14="http://schemas.microsoft.com/office/powerpoint/2010/main" val="4261410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390858" y="911116"/>
            <a:ext cx="515815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395419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600123" y="643467"/>
            <a:ext cx="307028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96646" y="644382"/>
            <a:ext cx="2892018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06B36D-1AC0-9245-815C-FCC42B1FC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159" y="998002"/>
            <a:ext cx="2387205" cy="1471959"/>
          </a:xfrm>
        </p:spPr>
        <p:txBody>
          <a:bodyPr>
            <a:normAutofit/>
          </a:bodyPr>
          <a:lstStyle/>
          <a:p>
            <a:r>
              <a:rPr lang="en-US" sz="3100" dirty="0">
                <a:solidFill>
                  <a:srgbClr val="FFFFFF"/>
                </a:solidFill>
                <a:latin typeface="Trebuchet MS" panose="020B0703020202090204" pitchFamily="34" charset="0"/>
              </a:rPr>
              <a:t>Module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78FDC3-0E3D-2F42-A676-34C0AB9A4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726" y="2546161"/>
            <a:ext cx="2400338" cy="2985929"/>
          </a:xfrm>
        </p:spPr>
        <p:txBody>
          <a:bodyPr anchor="t">
            <a:normAutofit fontScale="92500" lnSpcReduction="20000"/>
          </a:bodyPr>
          <a:lstStyle/>
          <a:p>
            <a:r>
              <a:rPr lang="en-US" sz="2000" dirty="0">
                <a:solidFill>
                  <a:srgbClr val="FEFFFF"/>
                </a:solidFill>
              </a:rPr>
              <a:t>The What and Why of Computational Thinking </a:t>
            </a:r>
          </a:p>
          <a:p>
            <a:r>
              <a:rPr lang="en-US" sz="2000" dirty="0">
                <a:solidFill>
                  <a:srgbClr val="FEFFFF"/>
                </a:solidFill>
              </a:rPr>
              <a:t>The Concepts of Computational Thinking</a:t>
            </a:r>
          </a:p>
          <a:p>
            <a:r>
              <a:rPr lang="en-US" sz="2000" dirty="0">
                <a:solidFill>
                  <a:srgbClr val="FEFFFF"/>
                </a:solidFill>
              </a:rPr>
              <a:t>Computational Thinking in Real Life</a:t>
            </a:r>
          </a:p>
          <a:p>
            <a:r>
              <a:rPr lang="en-US" sz="2000" dirty="0">
                <a:solidFill>
                  <a:srgbClr val="FEFFFF"/>
                </a:solidFill>
              </a:rPr>
              <a:t>Computational Thinking and Library Activities and Services</a:t>
            </a:r>
          </a:p>
          <a:p>
            <a:endParaRPr lang="en-US" sz="1600" dirty="0">
              <a:solidFill>
                <a:srgbClr val="FEFFFF"/>
              </a:solidFill>
            </a:endParaRP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4B5B255-5C61-3742-B9A9-47E9C0A5D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701" y="1166569"/>
            <a:ext cx="4904306" cy="42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98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eometric shapes on a wooden background">
            <a:extLst>
              <a:ext uri="{FF2B5EF4-FFF2-40B4-BE49-F238E27FC236}">
                <a16:creationId xmlns:a16="http://schemas.microsoft.com/office/drawing/2014/main" id="{CA6907BA-37D4-434E-ADAB-2BC262AE2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10998" b="-1"/>
          <a:stretch/>
        </p:blipFill>
        <p:spPr>
          <a:xfrm>
            <a:off x="20" y="304800"/>
            <a:ext cx="9143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4916930-E76E-4100-9DCF-4981566A3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93031" y="1885950"/>
            <a:ext cx="6379369" cy="3152775"/>
          </a:xfrm>
          <a:prstGeom prst="rect">
            <a:avLst/>
          </a:prstGeom>
          <a:solidFill>
            <a:schemeClr val="bg1">
              <a:alpha val="75000"/>
            </a:schemeClr>
          </a:solidFill>
          <a:ln w="635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E3CAA7-B585-D348-81ED-09D5052E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7356" y="2247900"/>
            <a:ext cx="5686425" cy="2514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 defTabSz="914400"/>
            <a: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 </a:t>
            </a:r>
            <a:b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</a:b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Educational Equity Module: </a:t>
            </a:r>
            <a:b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</a:br>
            <a:r>
              <a:rPr lang="en-US" sz="4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In Development – Coming Soon!</a:t>
            </a:r>
          </a:p>
        </p:txBody>
      </p:sp>
    </p:spTree>
    <p:extLst>
      <p:ext uri="{BB962C8B-B14F-4D97-AF65-F5344CB8AC3E}">
        <p14:creationId xmlns:p14="http://schemas.microsoft.com/office/powerpoint/2010/main" val="656719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8294908-8B00-4F58-BBBA-20F71A40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64C879-1404-4203-8E9D-CC5DE0A62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241023" y="-934769"/>
            <a:ext cx="2424873" cy="2708393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84617302-4B0D-4351-A6BB-6F0930D9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73756" y="-134088"/>
            <a:ext cx="1635955" cy="1226966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A2C7802-C2E0-4218-8F89-8DD7CCD2C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713565" y="311926"/>
            <a:ext cx="4059393" cy="1911083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6D7111A-21E5-4EE9-8A78-10E5530F0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7548980" y="1613994"/>
            <a:ext cx="1185708" cy="88928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A3969E80-A77B-49FC-9122-D89AFD5EE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327781" y="5494508"/>
            <a:ext cx="2444907" cy="1774587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849CA57-76BD-4CF2-80BA-D7A46A01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211282" y="5555951"/>
            <a:ext cx="928467" cy="69635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35E9085E-E730-4768-83D4-6CB7E9897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877311" y="1407983"/>
            <a:ext cx="5389379" cy="4042034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73272FE-A474-4CAE-8CA2-BCC8B476C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76283" y="882212"/>
            <a:ext cx="6791435" cy="5093576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D538CC-A0AC-1649-BD78-1F893D65B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0" y="2353641"/>
            <a:ext cx="5004733" cy="2150719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3100" kern="1200" dirty="0">
                <a:solidFill>
                  <a:srgbClr val="080808"/>
                </a:solidFill>
                <a:latin typeface="Trebuchet MS" panose="020B0703020202090204" pitchFamily="34" charset="0"/>
              </a:rPr>
              <a:t>Helping Us All Help </a:t>
            </a:r>
            <a:r>
              <a:rPr lang="en-US" sz="3100" dirty="0">
                <a:solidFill>
                  <a:srgbClr val="080808"/>
                </a:solidFill>
                <a:latin typeface="Trebuchet MS" panose="020B0703020202090204" pitchFamily="34" charset="0"/>
              </a:rPr>
              <a:t>Teens</a:t>
            </a:r>
            <a:br>
              <a:rPr lang="en-US" sz="3100" dirty="0">
                <a:solidFill>
                  <a:srgbClr val="080808"/>
                </a:solidFill>
                <a:latin typeface="Trebuchet MS" panose="020B0703020202090204" pitchFamily="34" charset="0"/>
              </a:rPr>
            </a:br>
            <a:r>
              <a:rPr lang="en-US" sz="3100" dirty="0">
                <a:solidFill>
                  <a:srgbClr val="080808"/>
                </a:solidFill>
                <a:latin typeface="Trebuchet MS" panose="020B0703020202090204" pitchFamily="34" charset="0"/>
                <a:hlinkClick r:id="rId2"/>
              </a:rPr>
              <a:t>NY T3</a:t>
            </a:r>
            <a:br>
              <a:rPr lang="en-US" sz="3100" dirty="0">
                <a:solidFill>
                  <a:srgbClr val="080808"/>
                </a:solidFill>
                <a:latin typeface="Trebuchet MS" panose="020B0703020202090204" pitchFamily="34" charset="0"/>
                <a:hlinkClick r:id="rId2"/>
              </a:rPr>
            </a:br>
            <a:endParaRPr lang="en-US" sz="3100" kern="1200" dirty="0">
              <a:solidFill>
                <a:srgbClr val="080808"/>
              </a:solidFill>
              <a:latin typeface="Trebuchet MS" panose="020B0703020202090204" pitchFamily="34" charset="0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7981EA-05A6-437C-88D7-B377B92B0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943393" y="5778692"/>
            <a:ext cx="2231794" cy="1926608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5E3C750-986E-4769-B1AE-49289FBE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7170046" y="5363543"/>
            <a:ext cx="959985" cy="719989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34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390858" y="911116"/>
            <a:ext cx="515815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395419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600123" y="643467"/>
            <a:ext cx="307028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96646" y="644382"/>
            <a:ext cx="2892018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6DC7B5-355D-BB47-8B5F-BEA8C82E9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159" y="998002"/>
            <a:ext cx="2387205" cy="1471959"/>
          </a:xfrm>
        </p:spPr>
        <p:txBody>
          <a:bodyPr>
            <a:normAutofit/>
          </a:bodyPr>
          <a:lstStyle/>
          <a:p>
            <a:r>
              <a:rPr lang="en-US" sz="2900">
                <a:solidFill>
                  <a:srgbClr val="FFFFFF"/>
                </a:solidFill>
                <a:latin typeface="Trebuchet MS" panose="020B0703020202090204" pitchFamily="34" charset="0"/>
              </a:rPr>
              <a:t>Past, Current &amp; Upcoming Courses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809E5-C18F-9B41-9EC5-D51A6BB57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726" y="2546161"/>
            <a:ext cx="2400338" cy="2985929"/>
          </a:xfrm>
        </p:spPr>
        <p:txBody>
          <a:bodyPr anchor="t">
            <a:normAutofit/>
          </a:bodyPr>
          <a:lstStyle/>
          <a:p>
            <a:r>
              <a:rPr lang="en-US" sz="1900">
                <a:solidFill>
                  <a:srgbClr val="FEFFFF"/>
                </a:solidFill>
              </a:rPr>
              <a:t>Connected Learning, now incorporating Ages and Stages of Teen Development</a:t>
            </a:r>
          </a:p>
          <a:p>
            <a:r>
              <a:rPr lang="en-US" sz="1900">
                <a:solidFill>
                  <a:srgbClr val="FEFFFF"/>
                </a:solidFill>
              </a:rPr>
              <a:t>Blend of Asynchronous and Synchronous Learning</a:t>
            </a:r>
          </a:p>
          <a:p>
            <a:r>
              <a:rPr lang="en-US" sz="1900">
                <a:solidFill>
                  <a:srgbClr val="FEFFFF"/>
                </a:solidFill>
              </a:rPr>
              <a:t>CE Certificate for 8 Credit Hours Earned</a:t>
            </a:r>
            <a:endParaRPr lang="en-US" sz="1900" dirty="0">
              <a:solidFill>
                <a:srgbClr val="FEFFFF"/>
              </a:solidFill>
            </a:endParaRPr>
          </a:p>
        </p:txBody>
      </p:sp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915A65EE-3137-3C4A-8031-2A9757B8F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701" y="1387263"/>
            <a:ext cx="4904306" cy="376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44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49CD2D09-B1BB-4DF5-9E1C-3D21B21ED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40323" y="0"/>
            <a:ext cx="470367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83355637-BA71-4F63-94C9-E77BF81BD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CCFCF6-9DB3-9744-8C80-AA68E1DA0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748" y="798445"/>
            <a:ext cx="3602727" cy="131166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latin typeface="Trebuchet MS" panose="020B0703020202090204" pitchFamily="34" charset="0"/>
              </a:rPr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239AE-63AD-3743-9A48-CF646EFCB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747" y="2272143"/>
            <a:ext cx="3530103" cy="3788830"/>
          </a:xfrm>
        </p:spPr>
        <p:txBody>
          <a:bodyPr anchor="ctr">
            <a:normAutofit lnSpcReduction="1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</a:rPr>
              <a:t>Contact information for presenters:</a:t>
            </a:r>
          </a:p>
          <a:p>
            <a:pPr lvl="1">
              <a:buClr>
                <a:schemeClr val="tx1"/>
              </a:buClr>
            </a:pPr>
            <a:endParaRPr lang="en-US" sz="16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1">
              <a:buClr>
                <a:schemeClr val="tx1"/>
              </a:buClr>
            </a:pPr>
            <a:endParaRPr lang="en-US" sz="16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1">
              <a:buClr>
                <a:schemeClr val="tx1"/>
              </a:buClr>
            </a:pPr>
            <a:r>
              <a:rPr lang="en-US" sz="17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Shauntee</a:t>
            </a: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</a:rPr>
              <a:t> Burns-Simpson</a:t>
            </a:r>
          </a:p>
          <a:p>
            <a:pPr marL="342900" lvl="1" indent="0">
              <a:buClr>
                <a:schemeClr val="tx1"/>
              </a:buClr>
              <a:buNone/>
            </a:pPr>
            <a:r>
              <a:rPr lang="en-US" sz="1700" dirty="0"/>
              <a:t>   </a:t>
            </a:r>
            <a:r>
              <a:rPr lang="en-US" sz="1700" dirty="0">
                <a:hlinkClick r:id="rId3"/>
              </a:rPr>
              <a:t>shaunteeburns@nypl.org</a:t>
            </a:r>
            <a:endParaRPr lang="en-US" sz="1700" dirty="0"/>
          </a:p>
          <a:p>
            <a:pPr marL="342900" lvl="1" indent="0">
              <a:buClr>
                <a:schemeClr val="tx1"/>
              </a:buClr>
              <a:buNone/>
            </a:pPr>
            <a:endParaRPr lang="en-US" sz="17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1">
              <a:buClr>
                <a:schemeClr val="tx1"/>
              </a:buClr>
            </a:pP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</a:rPr>
              <a:t>Renee McGrath: </a:t>
            </a:r>
            <a:r>
              <a:rPr lang="en-US" sz="1700" dirty="0">
                <a:solidFill>
                  <a:srgbClr val="000000"/>
                </a:solidFill>
                <a:hlinkClick r:id="rId4"/>
              </a:rPr>
              <a:t>renee@nassaulibrary.org</a:t>
            </a:r>
            <a:endParaRPr lang="en-US" sz="1700" dirty="0">
              <a:solidFill>
                <a:srgbClr val="000000"/>
              </a:solidFill>
            </a:endParaRPr>
          </a:p>
          <a:p>
            <a:pPr lvl="1">
              <a:buClr>
                <a:schemeClr val="tx1"/>
              </a:buClr>
            </a:pPr>
            <a:endParaRPr lang="en-US" sz="1700" dirty="0">
              <a:solidFill>
                <a:srgbClr val="000000"/>
              </a:solidFill>
            </a:endParaRPr>
          </a:p>
          <a:p>
            <a:pPr lvl="1">
              <a:buClr>
                <a:schemeClr val="tx1"/>
              </a:buClr>
            </a:pP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</a:rPr>
              <a:t>Sharon Phillips: </a:t>
            </a: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  <a:hlinkClick r:id="rId5"/>
              </a:rPr>
              <a:t>Sharon.Phillips@nysed.gov</a:t>
            </a:r>
            <a:endParaRPr lang="en-US" sz="1700" dirty="0">
              <a:solidFill>
                <a:srgbClr val="000000"/>
              </a:solidFill>
            </a:endParaRPr>
          </a:p>
          <a:p>
            <a:pPr marL="342900" lvl="1" indent="0">
              <a:buClr>
                <a:schemeClr val="tx1"/>
              </a:buClr>
              <a:buNone/>
            </a:pPr>
            <a:endParaRPr lang="en-US" sz="17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1">
              <a:buClr>
                <a:schemeClr val="tx1"/>
              </a:buClr>
            </a:pP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</a:rPr>
              <a:t>Kaye </a:t>
            </a:r>
            <a:r>
              <a:rPr lang="en-US" sz="17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Spurrell</a:t>
            </a: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r>
              <a:rPr lang="en-US" sz="1700" dirty="0">
                <a:solidFill>
                  <a:srgbClr val="000000"/>
                </a:solidFill>
                <a:cs typeface="Times New Roman" panose="02020603050405020304" pitchFamily="18" charset="0"/>
                <a:hlinkClick r:id="rId6"/>
              </a:rPr>
              <a:t>kspurrell@nassaulibrary.org</a:t>
            </a:r>
            <a:endParaRPr lang="en-US" sz="17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1">
              <a:buClr>
                <a:schemeClr val="tx1"/>
              </a:buClr>
            </a:pPr>
            <a:endParaRPr lang="en-US" sz="17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342900" lvl="1" indent="0">
              <a:buClr>
                <a:schemeClr val="tx1"/>
              </a:buClr>
              <a:buNone/>
            </a:pPr>
            <a:endParaRPr lang="en-US" sz="17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1">
              <a:buClr>
                <a:schemeClr val="tx1"/>
              </a:buClr>
            </a:pPr>
            <a:endParaRPr lang="en-US" sz="1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700" dirty="0">
              <a:solidFill>
                <a:srgbClr val="000000"/>
              </a:solidFill>
            </a:endParaRPr>
          </a:p>
        </p:txBody>
      </p:sp>
      <p:sp>
        <p:nvSpPr>
          <p:cNvPr id="40" name="Freeform 49">
            <a:extLst>
              <a:ext uri="{FF2B5EF4-FFF2-40B4-BE49-F238E27FC236}">
                <a16:creationId xmlns:a16="http://schemas.microsoft.com/office/drawing/2014/main" id="{967C29FE-FD32-4AFB-AD20-DBDF5864B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035436" y="590635"/>
            <a:ext cx="4108564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2" name="Picture 31" descr="Working space background">
            <a:extLst>
              <a:ext uri="{FF2B5EF4-FFF2-40B4-BE49-F238E27FC236}">
                <a16:creationId xmlns:a16="http://schemas.microsoft.com/office/drawing/2014/main" id="{C7494EB7-362E-48E4-B04A-DAE2984CFE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6495" r="1" b="1"/>
          <a:stretch/>
        </p:blipFill>
        <p:spPr>
          <a:xfrm>
            <a:off x="5169988" y="770037"/>
            <a:ext cx="3974012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424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1E5DE6-8BD8-5749-A436-8816510C2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57188"/>
            <a:ext cx="7886700" cy="1133499"/>
          </a:xfrm>
        </p:spPr>
        <p:txBody>
          <a:bodyPr>
            <a:normAutofit/>
          </a:bodyPr>
          <a:lstStyle/>
          <a:p>
            <a:pPr algn="ctr"/>
            <a:r>
              <a:rPr lang="en-US" sz="4500" dirty="0">
                <a:latin typeface="Trebuchet MS" panose="020B0703020202090204" pitchFamily="34" charset="0"/>
              </a:rPr>
              <a:t>What is T3?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EFEBE76-82B7-481D-9CDA-271DC8982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4164760"/>
              </p:ext>
            </p:extLst>
          </p:nvPr>
        </p:nvGraphicFramePr>
        <p:xfrm>
          <a:off x="628650" y="1828800"/>
          <a:ext cx="78867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1378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>
            <a:extLst>
              <a:ext uri="{FF2B5EF4-FFF2-40B4-BE49-F238E27FC236}">
                <a16:creationId xmlns:a16="http://schemas.microsoft.com/office/drawing/2014/main" id="{49CD2D09-B1BB-4DF5-9E1C-3D21B21ED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40323" y="0"/>
            <a:ext cx="470367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0">
            <a:extLst>
              <a:ext uri="{FF2B5EF4-FFF2-40B4-BE49-F238E27FC236}">
                <a16:creationId xmlns:a16="http://schemas.microsoft.com/office/drawing/2014/main" id="{83355637-BA71-4F63-94C9-E77BF81BD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D156D8-8C86-D14F-B342-5942E03AD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748" y="798445"/>
            <a:ext cx="3602727" cy="131166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latin typeface="Trebuchet MS" panose="020B0703020202090204" pitchFamily="34" charset="0"/>
              </a:rPr>
              <a:t>Project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BE91E-D622-244E-8D3D-F1E7CC0D9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747" y="2272143"/>
            <a:ext cx="3530103" cy="3788830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Professional Development Modules</a:t>
            </a:r>
          </a:p>
          <a:p>
            <a:r>
              <a:rPr lang="en-US" sz="2000" dirty="0">
                <a:solidFill>
                  <a:srgbClr val="000000"/>
                </a:solidFill>
              </a:rPr>
              <a:t>Originally Delivered in Person</a:t>
            </a:r>
          </a:p>
          <a:p>
            <a:r>
              <a:rPr lang="en-US" sz="2000" dirty="0">
                <a:solidFill>
                  <a:srgbClr val="000000"/>
                </a:solidFill>
              </a:rPr>
              <a:t>Pandemic = Online Delivery!</a:t>
            </a:r>
          </a:p>
        </p:txBody>
      </p:sp>
      <p:sp>
        <p:nvSpPr>
          <p:cNvPr id="17" name="Freeform 49">
            <a:extLst>
              <a:ext uri="{FF2B5EF4-FFF2-40B4-BE49-F238E27FC236}">
                <a16:creationId xmlns:a16="http://schemas.microsoft.com/office/drawing/2014/main" id="{967C29FE-FD32-4AFB-AD20-DBDF5864B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035436" y="590635"/>
            <a:ext cx="4108564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4" descr="Desk with stethoscope and computer keyboard">
            <a:extLst>
              <a:ext uri="{FF2B5EF4-FFF2-40B4-BE49-F238E27FC236}">
                <a16:creationId xmlns:a16="http://schemas.microsoft.com/office/drawing/2014/main" id="{411CC534-C6DA-4E23-BCED-B800B1C7EB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723" r="773" b="1"/>
          <a:stretch/>
        </p:blipFill>
        <p:spPr>
          <a:xfrm>
            <a:off x="5169988" y="770037"/>
            <a:ext cx="3974012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348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813CD7-D5CD-F242-9324-7CA5E292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 vert="horz" lIns="91440" tIns="45720" rIns="91440" bIns="45720" rtlCol="0">
            <a:normAutofit/>
          </a:bodyPr>
          <a:lstStyle/>
          <a:p>
            <a:pPr algn="ctr" defTabSz="914400"/>
            <a:r>
              <a:rPr lang="en-US" sz="3500" kern="1200" dirty="0">
                <a:solidFill>
                  <a:srgbClr val="FFFFFF"/>
                </a:solidFill>
                <a:latin typeface="Trebuchet MS" panose="020B0703020202090204" pitchFamily="34" charset="0"/>
              </a:rPr>
              <a:t>Online Delivery Using</a:t>
            </a:r>
            <a:br>
              <a:rPr lang="en-US" sz="3500" kern="1200" dirty="0">
                <a:solidFill>
                  <a:srgbClr val="FFFFFF"/>
                </a:solidFill>
                <a:latin typeface="Trebuchet MS" panose="020B0703020202090204" pitchFamily="34" charset="0"/>
              </a:rPr>
            </a:br>
            <a:r>
              <a:rPr lang="en-US" sz="3500" kern="1200" dirty="0">
                <a:solidFill>
                  <a:srgbClr val="FFFFFF"/>
                </a:solidFill>
                <a:latin typeface="Trebuchet MS" panose="020B0703020202090204" pitchFamily="34" charset="0"/>
              </a:rPr>
              <a:t>Instructure Canvas</a:t>
            </a:r>
          </a:p>
        </p:txBody>
      </p:sp>
      <p:pic>
        <p:nvPicPr>
          <p:cNvPr id="9" name="Content Placeholder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5DC0987-A1A0-1043-BF07-FAB04CB9D4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47800" y="2438399"/>
            <a:ext cx="6019915" cy="4377029"/>
          </a:xfrm>
        </p:spPr>
      </p:pic>
    </p:spTree>
    <p:extLst>
      <p:ext uri="{BB962C8B-B14F-4D97-AF65-F5344CB8AC3E}">
        <p14:creationId xmlns:p14="http://schemas.microsoft.com/office/powerpoint/2010/main" val="3286154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eometric shapes on a wooden background">
            <a:extLst>
              <a:ext uri="{FF2B5EF4-FFF2-40B4-BE49-F238E27FC236}">
                <a16:creationId xmlns:a16="http://schemas.microsoft.com/office/drawing/2014/main" id="{CA6907BA-37D4-434E-ADAB-2BC262AE2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10998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4916930-E76E-4100-9DCF-4981566A3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93031" y="1885950"/>
            <a:ext cx="6379369" cy="3152775"/>
          </a:xfrm>
          <a:prstGeom prst="rect">
            <a:avLst/>
          </a:prstGeom>
          <a:solidFill>
            <a:schemeClr val="bg1">
              <a:alpha val="75000"/>
            </a:schemeClr>
          </a:solidFill>
          <a:ln w="635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E3CAA7-B585-D348-81ED-09D5052E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7356" y="2247900"/>
            <a:ext cx="5686425" cy="2514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 defTabSz="914400"/>
            <a: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Youth Development Module: </a:t>
            </a:r>
            <a:b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</a:br>
            <a:r>
              <a:rPr lang="en-US" sz="5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Ages and Stages</a:t>
            </a:r>
          </a:p>
        </p:txBody>
      </p:sp>
    </p:spTree>
    <p:extLst>
      <p:ext uri="{BB962C8B-B14F-4D97-AF65-F5344CB8AC3E}">
        <p14:creationId xmlns:p14="http://schemas.microsoft.com/office/powerpoint/2010/main" val="184145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390858" y="911116"/>
            <a:ext cx="515815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395419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600123" y="643467"/>
            <a:ext cx="307028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96646" y="644382"/>
            <a:ext cx="2892018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810B71-1C8B-224D-BDFF-FE6DD897B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159" y="998002"/>
            <a:ext cx="2387205" cy="1471959"/>
          </a:xfrm>
        </p:spPr>
        <p:txBody>
          <a:bodyPr>
            <a:normAutofit/>
          </a:bodyPr>
          <a:lstStyle/>
          <a:p>
            <a:r>
              <a:rPr lang="en-US" sz="3100">
                <a:solidFill>
                  <a:srgbClr val="FFFFFF"/>
                </a:solidFill>
                <a:latin typeface="Trebuchet MS" panose="020B0703020202090204" pitchFamily="34" charset="0"/>
              </a:rPr>
              <a:t>Module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8F0AFE-844A-0C4B-9F92-45D8E6C60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726" y="2546161"/>
            <a:ext cx="2400338" cy="2985929"/>
          </a:xfrm>
        </p:spPr>
        <p:txBody>
          <a:bodyPr anchor="t">
            <a:normAutofit/>
          </a:bodyPr>
          <a:lstStyle/>
          <a:p>
            <a:r>
              <a:rPr lang="en-US" sz="1900">
                <a:solidFill>
                  <a:srgbClr val="FEFFFF"/>
                </a:solidFill>
              </a:rPr>
              <a:t>Teen Brain Development</a:t>
            </a:r>
          </a:p>
          <a:p>
            <a:r>
              <a:rPr lang="en-US" sz="1900">
                <a:solidFill>
                  <a:srgbClr val="FEFFFF"/>
                </a:solidFill>
              </a:rPr>
              <a:t>Ages and Stages of the pre-teen and teen years</a:t>
            </a:r>
          </a:p>
          <a:p>
            <a:r>
              <a:rPr lang="en-US" sz="1900">
                <a:solidFill>
                  <a:srgbClr val="FEFFFF"/>
                </a:solidFill>
              </a:rPr>
              <a:t>Activities to connect to your teen years, the teens you work with, &amp; your library and community </a:t>
            </a:r>
          </a:p>
        </p:txBody>
      </p:sp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CDBA50E-C48F-A743-BC2E-8877740E5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701" y="1240133"/>
            <a:ext cx="4904306" cy="405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39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338899" y="918266"/>
            <a:ext cx="529596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338409" y="643467"/>
            <a:ext cx="315230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Content Placeholder 4" descr="Timeline&#10;&#10;Description automatically generated">
            <a:extLst>
              <a:ext uri="{FF2B5EF4-FFF2-40B4-BE49-F238E27FC236}">
                <a16:creationId xmlns:a16="http://schemas.microsoft.com/office/drawing/2014/main" id="{8926129D-8E11-B244-A8AA-BBE907FAA3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383" r="7097" b="1"/>
          <a:stretch/>
        </p:blipFill>
        <p:spPr>
          <a:xfrm>
            <a:off x="484632" y="643467"/>
            <a:ext cx="8174736" cy="5394960"/>
          </a:xfrm>
          <a:prstGeom prst="rect">
            <a:avLst/>
          </a:prstGeom>
          <a:ln w="82550" cmpd="sng">
            <a:noFill/>
            <a:miter lim="800000"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826CCA-DD5D-4590-AEAA-0319082D6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325563"/>
            <a:ext cx="78867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Library Practices for 14-18 year </a:t>
            </a:r>
            <a:r>
              <a:rPr lang="en-US" dirty="0" err="1"/>
              <a:t>olds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337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eometric shapes on a wooden background">
            <a:extLst>
              <a:ext uri="{FF2B5EF4-FFF2-40B4-BE49-F238E27FC236}">
                <a16:creationId xmlns:a16="http://schemas.microsoft.com/office/drawing/2014/main" id="{CA6907BA-37D4-434E-ADAB-2BC262AE2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10998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4916930-E76E-4100-9DCF-4981566A3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93031" y="1885950"/>
            <a:ext cx="6379369" cy="3152775"/>
          </a:xfrm>
          <a:prstGeom prst="rect">
            <a:avLst/>
          </a:prstGeom>
          <a:solidFill>
            <a:schemeClr val="bg1">
              <a:alpha val="75000"/>
            </a:schemeClr>
          </a:solidFill>
          <a:ln w="635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E3CAA7-B585-D348-81ED-09D5052E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7356" y="2247900"/>
            <a:ext cx="5686425" cy="2514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 defTabSz="914400"/>
            <a: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Connected Learning Module: </a:t>
            </a:r>
            <a:br>
              <a:rPr lang="en-US" sz="53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</a:br>
            <a:r>
              <a:rPr lang="en-US" sz="5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Tapping into Interests </a:t>
            </a:r>
          </a:p>
        </p:txBody>
      </p:sp>
    </p:spTree>
    <p:extLst>
      <p:ext uri="{BB962C8B-B14F-4D97-AF65-F5344CB8AC3E}">
        <p14:creationId xmlns:p14="http://schemas.microsoft.com/office/powerpoint/2010/main" val="2909207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Timeline&#10;&#10;Description automatically generated">
            <a:extLst>
              <a:ext uri="{FF2B5EF4-FFF2-40B4-BE49-F238E27FC236}">
                <a16:creationId xmlns:a16="http://schemas.microsoft.com/office/drawing/2014/main" id="{E5F4A206-0E01-194F-BAAD-C8687D212C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0" r="2" b="2"/>
          <a:stretch/>
        </p:blipFill>
        <p:spPr>
          <a:xfrm>
            <a:off x="240030" y="320040"/>
            <a:ext cx="8661654" cy="430346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27B6159-7734-4564-9E0F-C4BC43C36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4782312"/>
            <a:ext cx="8661654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F1B5D-2965-6C43-971F-1A8B7013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5009083"/>
            <a:ext cx="2167128" cy="1345997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Trebuchet MS" panose="020B0703020202090204" pitchFamily="34" charset="0"/>
              </a:rPr>
              <a:t>Module Content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2FFB46B-05BC-4950-B18A-9593FDAE6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044952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69A59B6-257E-4554-B12A-9637E0BDB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7827" y="4782312"/>
            <a:ext cx="5713847" cy="1755648"/>
          </a:xfrm>
        </p:spPr>
        <p:txBody>
          <a:bodyPr anchor="ctr">
            <a:normAutofit fontScale="92500" lnSpcReduction="20000"/>
          </a:bodyPr>
          <a:lstStyle/>
          <a:p>
            <a:endParaRPr lang="en-US" sz="1200" dirty="0">
              <a:solidFill>
                <a:schemeClr val="bg1"/>
              </a:solidFill>
            </a:endParaRP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Background on the research behind Connected Learning and Teen Engagement</a:t>
            </a:r>
          </a:p>
          <a:p>
            <a:r>
              <a:rPr lang="en-US" sz="2000" dirty="0">
                <a:solidFill>
                  <a:schemeClr val="bg1"/>
                </a:solidFill>
              </a:rPr>
              <a:t>Activities to reflect on your interests as a teen, the interests of the teens you work with, &amp; applying connected learning in your library and community 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2206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1975</TotalTime>
  <Words>329</Words>
  <Application>Microsoft Office PowerPoint</Application>
  <PresentationFormat>On-screen Show (4:3)</PresentationFormat>
  <Paragraphs>51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Trebuchet MS</vt:lpstr>
      <vt:lpstr>Office Theme</vt:lpstr>
      <vt:lpstr>Introduction to New York State’s Participation in this            Nationwide YALSA Initiative </vt:lpstr>
      <vt:lpstr>What is T3?</vt:lpstr>
      <vt:lpstr>Project Design</vt:lpstr>
      <vt:lpstr>Online Delivery Using Instructure Canvas</vt:lpstr>
      <vt:lpstr>Youth Development Module:  Ages and Stages</vt:lpstr>
      <vt:lpstr>Module Content</vt:lpstr>
      <vt:lpstr>Library Practices for 14-18 year olds</vt:lpstr>
      <vt:lpstr>Connected Learning Module:  Tapping into Interests </vt:lpstr>
      <vt:lpstr>Module Content</vt:lpstr>
      <vt:lpstr>Flipgrid Screenshot</vt:lpstr>
      <vt:lpstr>  Computational Thinking Module:             Thought Processes for Problem-Solving</vt:lpstr>
      <vt:lpstr>Module Content</vt:lpstr>
      <vt:lpstr>  Educational Equity Module:  In Development – Coming Soon!</vt:lpstr>
      <vt:lpstr>Helping Us All Help Teens NY T3 </vt:lpstr>
      <vt:lpstr>Past, Current &amp; Upcoming Courses</vt:lpstr>
      <vt:lpstr>Questions?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New York States’ Participation in this YALSA Initiative</dc:title>
  <dc:subject/>
  <dc:creator>Elaine Czarnecki</dc:creator>
  <cp:keywords/>
  <dc:description/>
  <cp:lastModifiedBy>Sarah McFadden</cp:lastModifiedBy>
  <cp:revision>32</cp:revision>
  <cp:lastPrinted>1601-01-01T00:00:00Z</cp:lastPrinted>
  <dcterms:created xsi:type="dcterms:W3CDTF">2021-03-13T17:39:11Z</dcterms:created>
  <dcterms:modified xsi:type="dcterms:W3CDTF">2021-04-13T13:40:29Z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TC102037591033</vt:lpwstr>
  </property>
</Properties>
</file>