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738" r:id="rId3"/>
    <p:sldId id="730" r:id="rId4"/>
    <p:sldId id="736" r:id="rId5"/>
    <p:sldId id="737" r:id="rId6"/>
    <p:sldId id="724" r:id="rId7"/>
    <p:sldId id="726" r:id="rId8"/>
    <p:sldId id="727" r:id="rId9"/>
    <p:sldId id="728" r:id="rId10"/>
    <p:sldId id="734" r:id="rId11"/>
    <p:sldId id="330" r:id="rId12"/>
    <p:sldId id="331" r:id="rId13"/>
    <p:sldId id="729" r:id="rId14"/>
    <p:sldId id="318" r:id="rId15"/>
    <p:sldId id="319" r:id="rId16"/>
    <p:sldId id="320" r:id="rId17"/>
    <p:sldId id="321" r:id="rId18"/>
    <p:sldId id="322" r:id="rId19"/>
    <p:sldId id="323" r:id="rId20"/>
    <p:sldId id="325" r:id="rId21"/>
    <p:sldId id="326" r:id="rId22"/>
    <p:sldId id="332" r:id="rId23"/>
    <p:sldId id="327" r:id="rId24"/>
    <p:sldId id="333" r:id="rId25"/>
    <p:sldId id="328" r:id="rId26"/>
    <p:sldId id="334" r:id="rId27"/>
    <p:sldId id="329" r:id="rId28"/>
    <p:sldId id="324" r:id="rId29"/>
    <p:sldId id="720" r:id="rId30"/>
    <p:sldId id="732" r:id="rId31"/>
    <p:sldId id="733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6D2D"/>
    <a:srgbClr val="2A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5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111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F3D673-8FC4-4DBB-9DAC-B5A523A725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772C6-5FE5-4097-9300-D254980C78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F12578-C6CA-4ACC-B6E2-CCDE1FECD474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745B05E-8415-48DE-A95F-8C77062C2B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833D6DF-E7E0-42EC-9B2F-403040265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55B0B-6101-4B25-9C44-916211B1D9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BC396-D8A5-400A-B771-5072CD0B56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C15194A-B58D-428B-B312-B6FB6C358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B074FD-6840-4B1C-AA16-572552FD4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7D20B114-D5AA-4088-A8D7-0CE72FF0C8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930023B0-1F40-4F10-BD21-4F97CBF6D5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62755F-2AFE-48B3-804E-CADC7F9D03AF}" type="slidenum">
              <a:rPr lang="en-US" altLang="en-US" smtClean="0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9561D-FA05-4832-9319-54EC262E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AD28-AB04-4A7B-A89A-5BB6B273A7DB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F7C52-2C91-472C-9DAB-4280D4E9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C3E67-532C-497B-AA84-BF5BA1A7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50DE-030F-4FBC-96B5-39F5C97DD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53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216A3-2A77-4C01-8981-06B195D3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99F0-BC9D-44E0-A33E-80B53A2934E8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3AC08-A8AF-4D39-B13D-33781C0A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0852B-FA45-4E62-A17E-AD612014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D7CFB-5E31-47FC-81CB-4451CB2E23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72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7F34C-410E-4E15-A493-0F771873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AB173-2A00-4CB2-906E-84C22292CDA4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402D1-BF59-43C4-8A74-97B6B634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4CEE-E878-478C-90DE-1E8FD917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502FA-D499-4904-A0D4-F11D074F5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81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B4CB2-3D7A-47BE-84C7-40786223A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776D4-8E56-4B62-B0E9-5507DE1F9BD6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78B5A-856E-4754-B679-E1317AE6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05F08-9160-4DA9-A4D8-33A45E70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564E1-3548-4B69-89FE-8944151D7C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52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2F06C-8D8C-4C1A-A406-EA3C0ED0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992A6-8315-4E05-BDBC-071D758672DB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756A7-3484-4C78-924C-33E6B96F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5A774-63F1-43AC-9970-A8826F04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74EBC-83F4-456B-B3FD-E23E3FC8FF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51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0C4B40-513B-4974-A419-0A77C013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C0D50-0339-4698-9952-DF8BD938A9C4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8FE7F9-0D45-4B5B-B526-4448E869F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7D2735-15E1-475B-B547-880909149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D3BEC-A8F2-4913-A984-4FC854854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52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98FD0E-4644-4826-B39F-3B56329A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C0E16-8E03-4D19-AB39-8E11EB7EE043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C5984-C92B-4ACA-B393-5D50078A1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F031961-2DA5-4813-B2A9-5FCE3BDB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D4E37-485B-4684-B799-3F576A5BFF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59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07180A-EBDC-4696-A7B1-A8BE00F8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4CA5E-8054-46C1-9F8F-D6A9ACA130A3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8EF3E2-63DB-48D0-81C1-2DE70705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BADC57-18CF-4DD6-94E8-22C9A981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0B7FA-C57D-428F-8C26-EF2C0C7E0C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70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C244E8-12E3-453F-8FD7-2EC001A1C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EF888-6286-4BCB-9330-0600BB8CFF91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53E5104-1484-4634-8300-DB549029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736A25-637B-4200-9485-CAC2A55C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78654-1844-4281-A900-01C1FD0B0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415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1EBAAA-DC16-49E0-A8A1-B706E066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F6C1A-C16F-4A2B-A8F6-D2B0B5E1460C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0608FD-3702-4E04-85CC-2E14E6C5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8CAA80-8C74-44E7-81BC-186B926D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EAE8-5FD9-44EC-A659-07652AA82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56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467667-05D9-42AB-A2F5-131A634A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88CDC-0FAC-4705-B9F7-7D3B651ED532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CFEB97-B170-43C9-B251-E247AB3E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1F79E7-EBAD-4AC5-AE24-409118F0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24A55-4F01-452D-9274-72CAB01268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2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493AE42-925B-4F08-9BC5-7EE29F491B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0D648CF-07B9-4971-961E-107C348398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CDF4-7772-49A7-B6AA-CEF2727CE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100B0B-FADA-4064-BEEA-C4AD63CCE480}" type="datetimeFigureOut">
              <a:rPr lang="en-US"/>
              <a:pPr>
                <a:defRPr/>
              </a:pPr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95192-FBFD-40B5-B557-1C30F4CA5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3C45A-534C-444B-A827-0A7771A8C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97B161-2A8E-4B91-8664-CF4383328B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ysl.nysed.gov/libdev/construc/index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cc02.safelinks.protection.outlook.com/?url=https%3A%2F%2Fwww.p12.nysed.gov%2Ffacplan%2Fdocuments%2FMOU-StateEducationDepartment-SchoolConstructionandLibraryGrantAgreement-SED-11-6-2017.pdf&amp;data=04%7C01%7CNancy.Herter%40parks.ny.gov%7Cf793a6b1389a44252fca08da173378d4%7Cf46cb8ea79004d108ceb80e8c1c81ee7%7C0%7C0%7C637847807524187431%7CUnknown%7CTWFpbGZsb3d8eyJWIjoiMC4wLjAwMDAiLCJQIjoiV2luMzIiLCJBTiI6Ik1haWwiLCJXVCI6Mn0%3D%7C3000&amp;sdata=EGgqqdGiXe8NP%2FKIwLht0SHo0LIH96xbVhfkSeuXaMo%3D&amp;reserved=0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2">
            <a:extLst>
              <a:ext uri="{FF2B5EF4-FFF2-40B4-BE49-F238E27FC236}">
                <a16:creationId xmlns:a16="http://schemas.microsoft.com/office/drawing/2014/main" id="{89E64A7E-6753-49A6-BC89-EF6CACDC2F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OPRHP/SHPO</a:t>
            </a:r>
            <a:b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 Primer for Library Construction Projects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CA9E55A-A8CD-40D1-87E8-9450B25BD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Division for Historic Preservation</a:t>
            </a:r>
          </a:p>
        </p:txBody>
      </p:sp>
      <p:pic>
        <p:nvPicPr>
          <p:cNvPr id="3076" name="Picture 3" descr="NYS Parks, Recreation and Historic Preservation">
            <a:extLst>
              <a:ext uri="{FF2B5EF4-FFF2-40B4-BE49-F238E27FC236}">
                <a16:creationId xmlns:a16="http://schemas.microsoft.com/office/drawing/2014/main" id="{06501DF7-A6DA-460D-A81C-6C5D5B7C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5410200"/>
            <a:ext cx="41941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1254-53D1-473E-B066-19C73F9B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CRIS</a:t>
            </a:r>
          </a:p>
        </p:txBody>
      </p:sp>
      <p:pic>
        <p:nvPicPr>
          <p:cNvPr id="12290" name="Picture 3" descr="Cultural Resource Information System (CRIS) homepage showing sign in and proceed as guest buttons">
            <a:extLst>
              <a:ext uri="{FF2B5EF4-FFF2-40B4-BE49-F238E27FC236}">
                <a16:creationId xmlns:a16="http://schemas.microsoft.com/office/drawing/2014/main" id="{6B3A1C46-8B6D-4EEA-BB77-BA9E559C0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417638"/>
            <a:ext cx="8688387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1E116562-9A38-4623-BA29-9F50E1B84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04800"/>
            <a:ext cx="6934200" cy="1096963"/>
          </a:xfrm>
        </p:spPr>
        <p:txBody>
          <a:bodyPr/>
          <a:lstStyle/>
          <a:p>
            <a:r>
              <a:rPr lang="en-US" altLang="en-US"/>
              <a:t>Building Search by Address</a:t>
            </a:r>
          </a:p>
        </p:txBody>
      </p:sp>
      <p:pic>
        <p:nvPicPr>
          <p:cNvPr id="13315" name="Picture 2" descr="Screenshot of the map view during the beginning of a CRIS search">
            <a:extLst>
              <a:ext uri="{FF2B5EF4-FFF2-40B4-BE49-F238E27FC236}">
                <a16:creationId xmlns:a16="http://schemas.microsoft.com/office/drawing/2014/main" id="{6A60A31B-BF0B-49D6-ABE9-65F5E7D8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153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>
            <a:extLst>
              <a:ext uri="{FF2B5EF4-FFF2-40B4-BE49-F238E27FC236}">
                <a16:creationId xmlns:a16="http://schemas.microsoft.com/office/drawing/2014/main" id="{2BD6F113-7168-4247-B013-1938EE75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04800"/>
            <a:ext cx="6934200" cy="1096963"/>
          </a:xfrm>
        </p:spPr>
        <p:txBody>
          <a:bodyPr/>
          <a:lstStyle/>
          <a:p>
            <a:r>
              <a:rPr lang="en-US" altLang="en-US" sz="3600" dirty="0"/>
              <a:t>Building Search by Address:</a:t>
            </a:r>
            <a:br>
              <a:rPr lang="en-US" altLang="en-US" sz="3600" dirty="0"/>
            </a:br>
            <a:r>
              <a:rPr lang="en-US" altLang="en-US" sz="3600" dirty="0"/>
              <a:t>Building Symbols</a:t>
            </a:r>
          </a:p>
        </p:txBody>
      </p:sp>
      <p:pic>
        <p:nvPicPr>
          <p:cNvPr id="14338" name="Picture 2" descr="CRIS search screen showing markers for different properties based on eligibility">
            <a:extLst>
              <a:ext uri="{FF2B5EF4-FFF2-40B4-BE49-F238E27FC236}">
                <a16:creationId xmlns:a16="http://schemas.microsoft.com/office/drawing/2014/main" id="{E6A568EC-3D1B-46F5-B563-1BC4ED99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3343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95F01BF-DE1C-4879-ADDB-38271C952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CRIS Submission Process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A0693F77-E246-43A8-92F3-4CE13D633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For each request to review and comment by OPRHP, the Applicant will submit their project information utilizing OPRHP’s CRIS project submission portal. </a:t>
            </a:r>
          </a:p>
          <a:p>
            <a:endParaRPr lang="en-US" altLang="en-US"/>
          </a:p>
          <a:p>
            <a:r>
              <a:rPr lang="en-US" altLang="en-US"/>
              <a:t>The system guides the applicant through uploading project specific information.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4009DED9-0C19-4809-A2D7-755A2109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04800"/>
            <a:ext cx="5334000" cy="838200"/>
          </a:xfrm>
        </p:spPr>
        <p:txBody>
          <a:bodyPr/>
          <a:lstStyle/>
          <a:p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Consultation</a:t>
            </a:r>
          </a:p>
        </p:txBody>
      </p:sp>
      <p:pic>
        <p:nvPicPr>
          <p:cNvPr id="16387" name="Content Placeholder 4" descr="CRIS Submission Page">
            <a:extLst>
              <a:ext uri="{FF2B5EF4-FFF2-40B4-BE49-F238E27FC236}">
                <a16:creationId xmlns:a16="http://schemas.microsoft.com/office/drawing/2014/main" id="{4A48D2D4-D9F8-452D-BF0F-61E3DBE7B2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525" y="1295400"/>
            <a:ext cx="7808913" cy="51054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E4AC8397-FF87-4FBA-A543-F9BD54C7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152400"/>
            <a:ext cx="7083425" cy="990600"/>
          </a:xfrm>
        </p:spPr>
        <p:txBody>
          <a:bodyPr/>
          <a:lstStyle/>
          <a:p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Start</a:t>
            </a:r>
            <a:b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New Consultation Submission</a:t>
            </a:r>
          </a:p>
        </p:txBody>
      </p:sp>
      <p:pic>
        <p:nvPicPr>
          <p:cNvPr id="17411" name="Content Placeholder 5" descr="Consultation Project screen in CRIS">
            <a:extLst>
              <a:ext uri="{FF2B5EF4-FFF2-40B4-BE49-F238E27FC236}">
                <a16:creationId xmlns:a16="http://schemas.microsoft.com/office/drawing/2014/main" id="{413355FE-B579-480E-A6A7-772E8DFC64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73175"/>
            <a:ext cx="7727950" cy="50514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D6BDDEB0-EF29-44F4-BED5-7320C3DC8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152400"/>
            <a:ext cx="7083425" cy="990600"/>
          </a:xfrm>
        </p:spPr>
        <p:txBody>
          <a:bodyPr/>
          <a:lstStyle/>
          <a:p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Contact Information</a:t>
            </a:r>
          </a:p>
        </p:txBody>
      </p:sp>
      <p:pic>
        <p:nvPicPr>
          <p:cNvPr id="18435" name="Content Placeholder 4" descr="CRIS consultation project submission screen">
            <a:extLst>
              <a:ext uri="{FF2B5EF4-FFF2-40B4-BE49-F238E27FC236}">
                <a16:creationId xmlns:a16="http://schemas.microsoft.com/office/drawing/2014/main" id="{FA0F625B-589B-4E9A-84B1-CA7387D5FB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575" y="1295400"/>
            <a:ext cx="8070850" cy="4953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B503BC34-DA67-4D78-B9C3-664F89F2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152400"/>
            <a:ext cx="7083425" cy="990600"/>
          </a:xfrm>
        </p:spPr>
        <p:txBody>
          <a:bodyPr/>
          <a:lstStyle/>
          <a:p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Project Overview</a:t>
            </a:r>
          </a:p>
        </p:txBody>
      </p:sp>
      <p:pic>
        <p:nvPicPr>
          <p:cNvPr id="19459" name="Content Placeholder 5" descr="CRIS Project overview screen">
            <a:extLst>
              <a:ext uri="{FF2B5EF4-FFF2-40B4-BE49-F238E27FC236}">
                <a16:creationId xmlns:a16="http://schemas.microsoft.com/office/drawing/2014/main" id="{36E2BE01-58ED-4FF1-9882-8A6F50B3C2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" y="1295400"/>
            <a:ext cx="8029575" cy="4953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CCF2CF82-02BE-4886-9C70-134DB4A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152400"/>
            <a:ext cx="7083425" cy="990600"/>
          </a:xfrm>
        </p:spPr>
        <p:txBody>
          <a:bodyPr/>
          <a:lstStyle/>
          <a:p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3. Agency Information</a:t>
            </a:r>
            <a:b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4. Project-Level Attachments</a:t>
            </a:r>
          </a:p>
        </p:txBody>
      </p:sp>
      <p:pic>
        <p:nvPicPr>
          <p:cNvPr id="20483" name="Content Placeholder 4" descr="CRIS Agency Information screen">
            <a:extLst>
              <a:ext uri="{FF2B5EF4-FFF2-40B4-BE49-F238E27FC236}">
                <a16:creationId xmlns:a16="http://schemas.microsoft.com/office/drawing/2014/main" id="{DEE62438-30E5-4CCE-8BE9-5D7EB12256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90638"/>
            <a:ext cx="8172450" cy="511016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C0A95D3F-A9B1-48FE-A18F-852556BD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152400"/>
            <a:ext cx="7083425" cy="990600"/>
          </a:xfrm>
        </p:spPr>
        <p:txBody>
          <a:bodyPr/>
          <a:lstStyle/>
          <a:p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5. Project Location</a:t>
            </a:r>
          </a:p>
        </p:txBody>
      </p:sp>
      <p:pic>
        <p:nvPicPr>
          <p:cNvPr id="21507" name="Content Placeholder 5" descr="CRIS Project Location screen">
            <a:extLst>
              <a:ext uri="{FF2B5EF4-FFF2-40B4-BE49-F238E27FC236}">
                <a16:creationId xmlns:a16="http://schemas.microsoft.com/office/drawing/2014/main" id="{5D02A5F5-0922-441C-A64B-2926BA48C2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613" y="1143000"/>
            <a:ext cx="7978775" cy="530383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98A071CB-00B9-490A-B70C-6D21A079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State Aid for Library Construction Link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1BA1A5A2-53BE-412D-895A-F202BFBC0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sz="1800" u="sng">
              <a:solidFill>
                <a:srgbClr val="000000"/>
              </a:solidFill>
              <a:cs typeface="Times New Roman" panose="02020603050405020304" pitchFamily="18" charset="0"/>
              <a:hlinkClick r:id="rId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1800" u="sng">
              <a:solidFill>
                <a:srgbClr val="000000"/>
              </a:solidFill>
              <a:cs typeface="Times New Roman" panose="02020603050405020304" pitchFamily="18" charset="0"/>
              <a:hlinkClick r:id="rId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1800" u="sng">
              <a:solidFill>
                <a:srgbClr val="000000"/>
              </a:solidFill>
              <a:cs typeface="Times New Roman" panose="02020603050405020304" pitchFamily="18" charset="0"/>
              <a:hlinkClick r:id="rId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1800" u="sng">
              <a:solidFill>
                <a:srgbClr val="000000"/>
              </a:solidFill>
              <a:cs typeface="Times New Roman" panose="02020603050405020304" pitchFamily="18" charset="0"/>
              <a:hlinkClick r:id="rId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400" u="sng">
                <a:solidFill>
                  <a:srgbClr val="000000"/>
                </a:solidFill>
                <a:cs typeface="Times New Roman" panose="02020603050405020304" pitchFamily="18" charset="0"/>
                <a:hlinkClick r:id="rId2"/>
              </a:rPr>
              <a:t>https://www.nysl.nysed.gov/libdev/construc/index.html</a:t>
            </a:r>
            <a:endParaRPr lang="en-US" altLang="en-US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DCCF7762-ED60-45CF-AD36-DB0F03090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04800"/>
            <a:ext cx="5791200" cy="838200"/>
          </a:xfrm>
        </p:spPr>
        <p:txBody>
          <a:bodyPr/>
          <a:lstStyle/>
          <a:p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6. Built Resources</a:t>
            </a:r>
          </a:p>
        </p:txBody>
      </p:sp>
      <p:pic>
        <p:nvPicPr>
          <p:cNvPr id="22531" name="Picture 2" descr="CRIS Built Resources screen">
            <a:extLst>
              <a:ext uri="{FF2B5EF4-FFF2-40B4-BE49-F238E27FC236}">
                <a16:creationId xmlns:a16="http://schemas.microsoft.com/office/drawing/2014/main" id="{E9A14ACE-EF25-4F3A-9AA9-0F8ACAA68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582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023058D-FE99-43CF-9A67-C12EBA50B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Address </a:t>
            </a:r>
          </a:p>
        </p:txBody>
      </p:sp>
      <p:pic>
        <p:nvPicPr>
          <p:cNvPr id="23555" name="Picture 3" descr="View of the &quot;Add a new built resource&quot; address form">
            <a:extLst>
              <a:ext uri="{FF2B5EF4-FFF2-40B4-BE49-F238E27FC236}">
                <a16:creationId xmlns:a16="http://schemas.microsoft.com/office/drawing/2014/main" id="{FA87EA53-D1E2-47A2-ACA6-A8417B8C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00200"/>
            <a:ext cx="83375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80F22E44-2ACC-48C9-8447-7A0DBA24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620000" cy="944563"/>
          </a:xfrm>
        </p:spPr>
        <p:txBody>
          <a:bodyPr/>
          <a:lstStyle/>
          <a:p>
            <a:r>
              <a:rPr lang="en-US" altLang="en-US"/>
              <a:t>Location</a:t>
            </a:r>
          </a:p>
        </p:txBody>
      </p:sp>
      <p:pic>
        <p:nvPicPr>
          <p:cNvPr id="24579" name="Picture 3" descr="View of the CRIS &quot;find address&quot; feature">
            <a:extLst>
              <a:ext uri="{FF2B5EF4-FFF2-40B4-BE49-F238E27FC236}">
                <a16:creationId xmlns:a16="http://schemas.microsoft.com/office/drawing/2014/main" id="{9DAB90B9-A820-49CF-8BEC-FD36CD20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371600"/>
            <a:ext cx="8499475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CD4B092-FC75-47AA-A5C7-807360314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26400" cy="1096963"/>
          </a:xfrm>
        </p:spPr>
        <p:txBody>
          <a:bodyPr/>
          <a:lstStyle/>
          <a:p>
            <a:r>
              <a:rPr lang="en-US" altLang="en-US"/>
              <a:t>Building Information</a:t>
            </a:r>
          </a:p>
        </p:txBody>
      </p:sp>
      <p:pic>
        <p:nvPicPr>
          <p:cNvPr id="25603" name="Picture 2" descr="View of Building Inventory Information screen">
            <a:extLst>
              <a:ext uri="{FF2B5EF4-FFF2-40B4-BE49-F238E27FC236}">
                <a16:creationId xmlns:a16="http://schemas.microsoft.com/office/drawing/2014/main" id="{892B9E47-CB9A-496D-8DE4-2A058BE9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422400"/>
            <a:ext cx="7823200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84C7DDF1-46C2-4F8F-9A18-EE76FE61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0"/>
            <a:ext cx="6934200" cy="1020763"/>
          </a:xfrm>
        </p:spPr>
        <p:txBody>
          <a:bodyPr/>
          <a:lstStyle/>
          <a:p>
            <a:r>
              <a:rPr lang="en-US" altLang="en-US"/>
              <a:t>Current Use </a:t>
            </a:r>
          </a:p>
        </p:txBody>
      </p:sp>
      <p:pic>
        <p:nvPicPr>
          <p:cNvPr id="26627" name="Picture 3" descr="Screen showing filter for Current Use categories">
            <a:extLst>
              <a:ext uri="{FF2B5EF4-FFF2-40B4-BE49-F238E27FC236}">
                <a16:creationId xmlns:a16="http://schemas.microsoft.com/office/drawing/2014/main" id="{B3AC7D58-50A4-4AD7-929A-56461B3A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45820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839EE74-FD25-4BE7-B635-BF99E4F7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2400"/>
            <a:ext cx="6858000" cy="1096963"/>
          </a:xfrm>
        </p:spPr>
        <p:txBody>
          <a:bodyPr/>
          <a:lstStyle/>
          <a:p>
            <a:r>
              <a:rPr lang="en-US" altLang="en-US"/>
              <a:t>Photos</a:t>
            </a:r>
          </a:p>
        </p:txBody>
      </p:sp>
      <p:pic>
        <p:nvPicPr>
          <p:cNvPr id="27651" name="Picture 2" descr="CRIS screen for uploading building photos">
            <a:extLst>
              <a:ext uri="{FF2B5EF4-FFF2-40B4-BE49-F238E27FC236}">
                <a16:creationId xmlns:a16="http://schemas.microsoft.com/office/drawing/2014/main" id="{98B7BA0C-0647-47D8-AF15-86CF65E1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325563"/>
            <a:ext cx="73533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8461DFFB-9913-4046-A9FC-467C70C4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61938"/>
            <a:ext cx="6400800" cy="944562"/>
          </a:xfrm>
        </p:spPr>
        <p:txBody>
          <a:bodyPr/>
          <a:lstStyle/>
          <a:p>
            <a:r>
              <a:rPr lang="en-US" altLang="en-US" dirty="0"/>
              <a:t>Photos </a:t>
            </a:r>
            <a:r>
              <a:rPr lang="en-US" altLang="en-US" sz="800" dirty="0">
                <a:solidFill>
                  <a:srgbClr val="00B050"/>
                </a:solidFill>
              </a:rPr>
              <a:t>(2)</a:t>
            </a:r>
          </a:p>
        </p:txBody>
      </p:sp>
      <p:pic>
        <p:nvPicPr>
          <p:cNvPr id="28675" name="Picture 3" descr="CRIS screen of required information to accompany uploaded photos">
            <a:extLst>
              <a:ext uri="{FF2B5EF4-FFF2-40B4-BE49-F238E27FC236}">
                <a16:creationId xmlns:a16="http://schemas.microsoft.com/office/drawing/2014/main" id="{DDDC2857-14FD-4D3C-9532-BC8AA639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219200"/>
            <a:ext cx="82931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56439FD8-130F-4E20-9A69-F3D5F4E20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Attachments</a:t>
            </a:r>
            <a:br>
              <a:rPr lang="en-US" altLang="en-US"/>
            </a:br>
            <a:r>
              <a:rPr lang="en-US" altLang="en-US"/>
              <a:t>Supplemental Information</a:t>
            </a:r>
          </a:p>
        </p:txBody>
      </p:sp>
      <p:pic>
        <p:nvPicPr>
          <p:cNvPr id="29699" name="Picture 3" descr="CRIS screen for adding attachments and supplemental information">
            <a:extLst>
              <a:ext uri="{FF2B5EF4-FFF2-40B4-BE49-F238E27FC236}">
                <a16:creationId xmlns:a16="http://schemas.microsoft.com/office/drawing/2014/main" id="{7E0A994E-57B1-44A9-A9C2-B0708A87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7724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1">
            <a:extLst>
              <a:ext uri="{FF2B5EF4-FFF2-40B4-BE49-F238E27FC236}">
                <a16:creationId xmlns:a16="http://schemas.microsoft.com/office/drawing/2014/main" id="{1B187AC0-FAA0-481C-A305-745A6AA73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4000" dirty="0"/>
              <a:t>Historic Building Technical Review</a:t>
            </a:r>
            <a:r>
              <a:rPr lang="en-US" altLang="en-US" sz="3600" dirty="0"/>
              <a:t> </a:t>
            </a:r>
            <a:br>
              <a:rPr lang="en-US" altLang="en-US" sz="3600" dirty="0"/>
            </a:br>
            <a:r>
              <a:rPr lang="en-US" altLang="en-US" sz="2800" dirty="0"/>
              <a:t>Project-level Attachments (CRIS Step #4)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E2BEB-0547-4F0E-BD8F-E8B1B4EF9351}"/>
              </a:ext>
            </a:extLst>
          </p:cNvPr>
          <p:cNvSpPr txBox="1"/>
          <p:nvPr/>
        </p:nvSpPr>
        <p:spPr>
          <a:xfrm>
            <a:off x="2057400" y="1370013"/>
            <a:ext cx="6172200" cy="178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u="sng" dirty="0">
                <a:solidFill>
                  <a:prstClr val="white"/>
                </a:solidFill>
              </a:rPr>
              <a:t>Photographs</a:t>
            </a:r>
            <a:r>
              <a:rPr lang="en-US" dirty="0">
                <a:solidFill>
                  <a:prstClr val="white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Include a key plan and/ or a photo log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Take overall photos of the building and details showing historic features and areas where work will take place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prstClr val="white"/>
                </a:solidFill>
              </a:rPr>
              <a:t>Pro tip: combine photos as a PDF, create PPT slideshow and save as PDF, or upload as .zip file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5D4E75-AE44-4FEA-8FCB-FE589641441B}"/>
              </a:ext>
            </a:extLst>
          </p:cNvPr>
          <p:cNvSpPr txBox="1"/>
          <p:nvPr/>
        </p:nvSpPr>
        <p:spPr>
          <a:xfrm>
            <a:off x="2743200" y="3246438"/>
            <a:ext cx="62484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u="sng" dirty="0">
                <a:solidFill>
                  <a:prstClr val="white"/>
                </a:solidFill>
              </a:rPr>
              <a:t>Narrative/ Scope of Work: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Proxima Nova"/>
              </a:rPr>
              <a:t>The narrative should clearly describe the condition of the existing historic property, as well as proposed work, including the specific materials and methods of repair.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Proxima Nova"/>
              </a:rPr>
              <a:t>The narrative should be as concise as possible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DBE35-57B2-4454-8541-DB2BC13C67DC}"/>
              </a:ext>
            </a:extLst>
          </p:cNvPr>
          <p:cNvSpPr txBox="1"/>
          <p:nvPr/>
        </p:nvSpPr>
        <p:spPr>
          <a:xfrm>
            <a:off x="3429000" y="4819650"/>
            <a:ext cx="60198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u="sng" dirty="0">
                <a:solidFill>
                  <a:prstClr val="white"/>
                </a:solidFill>
              </a:rPr>
              <a:t>Plans: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Elevations, floor plans, site plans, existing and proposed plans, etc. Level of detail depends on the nature of the work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Not always required for very simple projects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BF80BE-0189-4577-9C1E-ABA7AE603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517" y="1471020"/>
            <a:ext cx="1877249" cy="2537771"/>
            <a:chOff x="89892" y="1652123"/>
            <a:chExt cx="3161691" cy="4022801"/>
          </a:xfrm>
          <a:effectLst>
            <a:outerShdw blurRad="50800" dist="50800" dir="5400000" algn="ctr" rotWithShape="0">
              <a:schemeClr val="bg2">
                <a:lumMod val="60000"/>
                <a:lumOff val="40000"/>
                <a:alpha val="72000"/>
              </a:scheme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BFFBCD-EF6A-4924-9367-4810D9D31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89892" y="1652123"/>
              <a:ext cx="2811197" cy="2108398"/>
            </a:xfrm>
            <a:prstGeom prst="rect">
              <a:avLst/>
            </a:prstGeom>
          </p:spPr>
        </p:pic>
        <p:pic>
          <p:nvPicPr>
            <p:cNvPr id="9" name="Picture 8" descr="A picture containing indoor, wall, floor, ceiling&#10;&#10;Description automatically generated">
              <a:extLst>
                <a:ext uri="{FF2B5EF4-FFF2-40B4-BE49-F238E27FC236}">
                  <a16:creationId xmlns:a16="http://schemas.microsoft.com/office/drawing/2014/main" id="{3EC0525A-43A1-40BA-9B72-578CD0D7E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355983" y="3503224"/>
              <a:ext cx="2895600" cy="21717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5E5676-6B85-48FE-AAB1-1DECFD0D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3929986"/>
            <a:ext cx="2133600" cy="2089814"/>
            <a:chOff x="-98169" y="3524111"/>
            <a:chExt cx="2987209" cy="3238262"/>
          </a:xfrm>
          <a:effectLst>
            <a:outerShdw blurRad="50800" dist="50800" dir="5400000" algn="ctr" rotWithShape="0">
              <a:schemeClr val="bg2">
                <a:lumMod val="60000"/>
                <a:lumOff val="40000"/>
                <a:alpha val="59000"/>
              </a:schemeClr>
            </a:outerShdw>
          </a:effectLst>
        </p:grpSpPr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1D0EBECA-8CCF-4FC3-950F-AF865722E76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98169" y="3524111"/>
            <a:ext cx="2786063" cy="1801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31" name="Acrobat Document" r:id="rId6" imgW="11658312" imgH="7543672" progId="Acrobat.Document.2020">
                    <p:embed/>
                  </p:oleObj>
                </mc:Choice>
                <mc:Fallback>
                  <p:oleObj name="Acrobat Document" r:id="rId6" imgW="11658312" imgH="7543672" progId="Acrobat.Document.2020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7">
                          <a:alphaModFix amt="68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98169" y="3524111"/>
                          <a:ext cx="2786063" cy="18018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7FF7E0-E80A-405D-9171-A5EF55E85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68000"/>
            </a:blip>
            <a:stretch>
              <a:fillRect/>
            </a:stretch>
          </p:blipFill>
          <p:spPr>
            <a:xfrm>
              <a:off x="242771" y="4867291"/>
              <a:ext cx="2646269" cy="1895082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36000"/>
                </a:srgbClr>
              </a:outerShdw>
            </a:effectLst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33F1F86D-F55C-4EE6-8CCD-3055436A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 altLang="en-US" sz="3600" dirty="0"/>
              <a:t>Submit New Information for an Existing Project</a:t>
            </a:r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BDD8916A-576A-43BD-B9C7-46E638CA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05000"/>
            <a:ext cx="2655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https://cris.parks.ny.gov/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741C7E6D-473D-489B-8C86-3C12978AD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89025"/>
            <a:ext cx="483711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>
            <a:extLst>
              <a:ext uri="{FF2B5EF4-FFF2-40B4-BE49-F238E27FC236}">
                <a16:creationId xmlns:a16="http://schemas.microsoft.com/office/drawing/2014/main" id="{1A6C8D48-B858-4D19-9DF3-FF8787746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59075"/>
            <a:ext cx="4837113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>
            <a:extLst>
              <a:ext uri="{FF2B5EF4-FFF2-40B4-BE49-F238E27FC236}">
                <a16:creationId xmlns:a16="http://schemas.microsoft.com/office/drawing/2014/main" id="{39516958-EEA0-460A-BCB0-CA45A24AD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9938"/>
            <a:ext cx="4837113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76F3529-943A-492A-8CB6-EDE883C1D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64319" y="3285331"/>
            <a:ext cx="946150" cy="255588"/>
          </a:xfrm>
          <a:prstGeom prst="rightArrow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61228C1-85D4-45DB-8196-901CC9D8E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146426" y="5068887"/>
            <a:ext cx="946150" cy="257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0CEB5FD-8CAD-4583-B9DB-EB4C6373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6673850" y="5535613"/>
            <a:ext cx="946150" cy="255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>
            <a:extLst>
              <a:ext uri="{FF2B5EF4-FFF2-40B4-BE49-F238E27FC236}">
                <a16:creationId xmlns:a16="http://schemas.microsoft.com/office/drawing/2014/main" id="{F346B033-D57F-467C-A551-96111182C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 Agenda</a:t>
            </a:r>
          </a:p>
        </p:txBody>
      </p:sp>
      <p:sp>
        <p:nvSpPr>
          <p:cNvPr id="5123" name="Content Placeholder 3">
            <a:extLst>
              <a:ext uri="{FF2B5EF4-FFF2-40B4-BE49-F238E27FC236}">
                <a16:creationId xmlns:a16="http://schemas.microsoft.com/office/drawing/2014/main" id="{FD30EEE5-E303-4FB9-A1A1-D0350852E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Overview – SED MOU			Nancy Herter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Building Search 				Erin Czernecki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CRIS Steps 1-5				Tim Lloyd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CRIS Step 6 					Erin Czernecki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Impact Findings				Weston Davey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Questions and Answers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>
            <a:extLst>
              <a:ext uri="{FF2B5EF4-FFF2-40B4-BE49-F238E27FC236}">
                <a16:creationId xmlns:a16="http://schemas.microsoft.com/office/drawing/2014/main" id="{38F8041E-9A3F-408F-8C04-2EAF9529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br>
              <a:rPr lang="en-US" altLang="en-US"/>
            </a:br>
            <a:r>
              <a:rPr lang="en-US" altLang="en-US"/>
              <a:t>OPRHP Review Process Completion 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3795" name="Content Placeholder 3">
            <a:extLst>
              <a:ext uri="{FF2B5EF4-FFF2-40B4-BE49-F238E27FC236}">
                <a16:creationId xmlns:a16="http://schemas.microsoft.com/office/drawing/2014/main" id="{4D897596-641D-40D0-8072-400014CEC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1219200"/>
            <a:ext cx="8229600" cy="54102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/>
              <a:t>Impact Determinations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/>
              <a:t>● No Historic Properties* Impacted/Process Ends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	</a:t>
            </a:r>
            <a:r>
              <a:rPr lang="en-US" altLang="en-US" sz="1800"/>
              <a:t>No Historic Properties Present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/>
              <a:t>● No Adverse Impact/Process Ends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	</a:t>
            </a:r>
            <a:r>
              <a:rPr lang="en-US" altLang="en-US" sz="1800"/>
              <a:t>Historic Property Present but No Adverse Impact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/>
              <a:t>● No Adverse Impact /With Conditions/ Process Ends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	</a:t>
            </a:r>
            <a:r>
              <a:rPr lang="en-US" altLang="en-US" sz="1800"/>
              <a:t>Continued consultation may be required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/>
              <a:t>● Adverse Impact/Letter of Resolution/Process Ends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	</a:t>
            </a:r>
            <a:r>
              <a:rPr lang="en-US" altLang="en-US" sz="1800"/>
              <a:t>Historic Property Present &amp; Historic Character Adversely Impacted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0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/>
              <a:t>*</a:t>
            </a:r>
            <a:r>
              <a:rPr lang="en-US" altLang="en-US" sz="1200"/>
              <a:t>A Historic Property is a building, structure, object, site or district listed in or eligible for the National Register of Historic Places 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94C768B8-9D34-447A-B5BC-AFCF18C6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r>
              <a:rPr lang="en-US" altLang="en-US"/>
              <a:t>Questions and Answers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889ACC8-5254-4432-A89C-045094CF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9A409-FCD6-4DA2-A688-84418C2A5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York State Division for Historic Preservation of the Office of Parks, Recreation and Historic Preservation (OPRHP)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OPRHP provides state, federal and local agencies with recommendations on how the projects that they are funding, permitting or approving may impact historic and archaeological resources.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Section 106 – National Historic Preservation Act (Federal Actions)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Section 14.09 – New York State Historic Preservation Act (State Actions, like SED)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 Environmental Quality Review Act (Local Actions)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40B81DBE-6FE3-420A-B55F-09F9705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36959-CF3B-427D-8EA4-D8E21EB01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Pct val="75000"/>
              <a:buFont typeface="Arial" panose="020B0604020202020204" pitchFamily="34" charset="0"/>
              <a:buNone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OPHRP in consultation with the involved agencies: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Assists agencies/applicants in identifying historic and archaeological resources.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Determines whether the identified cultural resources are listed in or eligible for inclusion in the New York State and National Registers of Historic Places.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Determines if the action will have an adverse impact on historic resources.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Assesses potential alternatives that might avoid or lessen any identified adverse impacts to historic properties.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Determines how best to mitigate the adverse impact using appropriate mitigation measures, if no reasonable alternatives exist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E2547914-5332-4CEF-A9BF-341B1734C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/>
          <a:lstStyle/>
          <a:p>
            <a:br>
              <a:rPr lang="en-US" altLang="en-US" b="1"/>
            </a:br>
            <a:br>
              <a:rPr lang="en-US" altLang="en-US" b="1"/>
            </a:br>
            <a:br>
              <a:rPr lang="en-US" altLang="en-US" b="1"/>
            </a:br>
            <a:br>
              <a:rPr lang="en-US" altLang="en-US" b="1"/>
            </a:br>
            <a:br>
              <a:rPr lang="en-US" altLang="en-US" b="1"/>
            </a:br>
            <a:br>
              <a:rPr lang="en-US" altLang="en-US" b="1"/>
            </a:br>
            <a:br>
              <a:rPr lang="en-US" altLang="en-US" b="1"/>
            </a:b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State Education Department/OPRHP </a:t>
            </a:r>
            <a:b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Memorandum Of Understanding</a:t>
            </a:r>
            <a:b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 (Nov 2017 to Nov 2022)</a:t>
            </a:r>
            <a:b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To exempt from State Historic Preservation Act Review, Section 14.09 certain categories of building construction/rehabilitation activities funded, undertaken or permitted by SED</a:t>
            </a:r>
            <a:b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u="sng">
                <a:solidFill>
                  <a:srgbClr val="000000"/>
                </a:solidFill>
                <a:cs typeface="Times New Roman" panose="02020603050405020304" pitchFamily="18" charset="0"/>
                <a:hlinkClick r:id="rId2"/>
              </a:rPr>
              <a:t>https://www.p12.nysed.gov/facplan/documents/MOU-StateEducationDepartment-SchoolConstructionandLibraryGrantAgreement-SED-11-6-2017.pdf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>
            <a:extLst>
              <a:ext uri="{FF2B5EF4-FFF2-40B4-BE49-F238E27FC236}">
                <a16:creationId xmlns:a16="http://schemas.microsoft.com/office/drawing/2014/main" id="{06B88768-71E2-4D3B-B81F-37222AFD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/>
            </a:br>
            <a:r>
              <a:rPr lang="en-US" altLang="en-US"/>
              <a:t>OPRHP/14.09 Review Exemptions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BCDB8-353E-4ADE-A57A-327FD6741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/>
              <a:t>Activities that are exempt includes those that have been determined to have little or no potential to impact historic buildings/structures and archaeological sites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/>
              <a:t>Construction work categories exempt from OPRHP review can be found in </a:t>
            </a:r>
            <a:r>
              <a:rPr lang="en-US" sz="2800" b="1" dirty="0"/>
              <a:t>Attachment 1</a:t>
            </a:r>
            <a:r>
              <a:rPr lang="en-US" sz="2800" dirty="0"/>
              <a:t> of the MOU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41303CC9-486A-4DF4-9786-72A890D53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Major Exempt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FAE68-C265-4F98-B01E-57E7B8E6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/>
              <a:t>Site Work/Archaeology</a:t>
            </a:r>
          </a:p>
          <a:p>
            <a:pPr>
              <a:defRPr/>
            </a:pPr>
            <a:r>
              <a:rPr lang="en-US" sz="2400" dirty="0"/>
              <a:t>Activities with little potential to impact the ground surface</a:t>
            </a:r>
          </a:p>
          <a:p>
            <a:pPr>
              <a:defRPr/>
            </a:pPr>
            <a:r>
              <a:rPr lang="en-US" sz="2400" dirty="0"/>
              <a:t>In Kind construction activities: proposed length, width and depth does not exceed the original length, width, and depth of previous ground disturbance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/>
              <a:t>Buildings/Structures</a:t>
            </a:r>
          </a:p>
          <a:p>
            <a:pPr>
              <a:defRPr/>
            </a:pPr>
            <a:r>
              <a:rPr lang="en-US" sz="2400" dirty="0"/>
              <a:t>Buildings/structures that are 50 years old or less at the time of the project scope start</a:t>
            </a:r>
          </a:p>
          <a:p>
            <a:pPr>
              <a:defRPr/>
            </a:pPr>
            <a:r>
              <a:rPr lang="en-US" sz="2400" dirty="0"/>
              <a:t>Buildings/structures over 50 years of age previously determined by OPRHP to not be National Register eligible</a:t>
            </a:r>
          </a:p>
          <a:p>
            <a:pPr>
              <a:defRPr/>
            </a:pPr>
            <a:r>
              <a:rPr lang="en-US" sz="2400" dirty="0"/>
              <a:t>Activities with little or no potential to affect the historic character of buildings/structures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>
            <a:extLst>
              <a:ext uri="{FF2B5EF4-FFF2-40B4-BE49-F238E27FC236}">
                <a16:creationId xmlns:a16="http://schemas.microsoft.com/office/drawing/2014/main" id="{9259151A-B016-454F-B2B3-A2B1EFC596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Determining Building/Structure OPRHP Status </a:t>
            </a:r>
            <a:br>
              <a:rPr lang="en-US" altLang="en-US"/>
            </a:br>
            <a:r>
              <a:rPr lang="en-US" altLang="en-US" sz="3600"/>
              <a:t>cris.parks.ny.gov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6763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871</Words>
  <Application>Microsoft Office PowerPoint</Application>
  <PresentationFormat>On-screen Show (4:3)</PresentationFormat>
  <Paragraphs>101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Proxima Nova</vt:lpstr>
      <vt:lpstr>Arial</vt:lpstr>
      <vt:lpstr>Calibri</vt:lpstr>
      <vt:lpstr>Wingdings</vt:lpstr>
      <vt:lpstr>Office Theme</vt:lpstr>
      <vt:lpstr>Acrobat Document</vt:lpstr>
      <vt:lpstr>Understanding OPRHP/SHPO A Primer for Library Construction Projects</vt:lpstr>
      <vt:lpstr>State Aid for Library Construction Link</vt:lpstr>
      <vt:lpstr>Training Agenda</vt:lpstr>
      <vt:lpstr>Who We Are</vt:lpstr>
      <vt:lpstr>What We Do</vt:lpstr>
      <vt:lpstr>       State Education Department/OPRHP  Memorandum Of Understanding  (Nov 2017 to Nov 2022)  Purpose: To exempt from State Historic Preservation Act Review, Section 14.09 certain categories of building construction/rehabilitation activities funded, undertaken or permitted by SED  https://www.p12.nysed.gov/facplan/documents/MOU-StateEducationDepartment-SchoolConstructionandLibraryGrantAgreement-SED-11-6-2017.pdf     </vt:lpstr>
      <vt:lpstr> OPRHP/14.09 Review Exemptions</vt:lpstr>
      <vt:lpstr>Major Exempt Categories</vt:lpstr>
      <vt:lpstr>Determining Building/Structure OPRHP Status  cris.parks.ny.gov</vt:lpstr>
      <vt:lpstr>CRIS</vt:lpstr>
      <vt:lpstr>Building Search by Address</vt:lpstr>
      <vt:lpstr>Building Search by Address: Building Symbols</vt:lpstr>
      <vt:lpstr>CRIS Submission Process</vt:lpstr>
      <vt:lpstr>Click Consultation</vt:lpstr>
      <vt:lpstr>Click Start New Consultation Submission</vt:lpstr>
      <vt:lpstr>1. Contact Information</vt:lpstr>
      <vt:lpstr>2. Project Overview</vt:lpstr>
      <vt:lpstr>3. Agency Information 4. Project-Level Attachments</vt:lpstr>
      <vt:lpstr>5. Project Location</vt:lpstr>
      <vt:lpstr>6. Built Resources</vt:lpstr>
      <vt:lpstr>Address </vt:lpstr>
      <vt:lpstr>Location</vt:lpstr>
      <vt:lpstr>Building Information</vt:lpstr>
      <vt:lpstr>Current Use </vt:lpstr>
      <vt:lpstr>Photos</vt:lpstr>
      <vt:lpstr>Photos (2)</vt:lpstr>
      <vt:lpstr>Attachments Supplemental Information</vt:lpstr>
      <vt:lpstr>Historic Building Technical Review  Project-level Attachments (CRIS Step #4)  </vt:lpstr>
      <vt:lpstr>Submit New Information for an Existing Project</vt:lpstr>
      <vt:lpstr> OPRHP Review Process Completion  </vt:lpstr>
      <vt:lpstr>   Questions and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Lloyd</dc:creator>
  <cp:lastModifiedBy>Sarah McFadden</cp:lastModifiedBy>
  <cp:revision>171</cp:revision>
  <dcterms:created xsi:type="dcterms:W3CDTF">2017-02-18T16:28:15Z</dcterms:created>
  <dcterms:modified xsi:type="dcterms:W3CDTF">2022-05-13T15:41:12Z</dcterms:modified>
</cp:coreProperties>
</file>