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92" r:id="rId6"/>
    <p:sldId id="262" r:id="rId7"/>
    <p:sldId id="324" r:id="rId8"/>
    <p:sldId id="325" r:id="rId9"/>
    <p:sldId id="321" r:id="rId10"/>
    <p:sldId id="296" r:id="rId11"/>
    <p:sldId id="303" r:id="rId12"/>
    <p:sldId id="304" r:id="rId13"/>
    <p:sldId id="305" r:id="rId14"/>
    <p:sldId id="306" r:id="rId15"/>
    <p:sldId id="336" r:id="rId16"/>
    <p:sldId id="308" r:id="rId17"/>
    <p:sldId id="309" r:id="rId18"/>
    <p:sldId id="310" r:id="rId19"/>
    <p:sldId id="327" r:id="rId20"/>
    <p:sldId id="314" r:id="rId21"/>
    <p:sldId id="313" r:id="rId22"/>
    <p:sldId id="312" r:id="rId23"/>
    <p:sldId id="311" r:id="rId24"/>
    <p:sldId id="315" r:id="rId25"/>
    <p:sldId id="316" r:id="rId26"/>
    <p:sldId id="318" r:id="rId27"/>
    <p:sldId id="317" r:id="rId28"/>
    <p:sldId id="320" r:id="rId29"/>
    <p:sldId id="319" r:id="rId30"/>
    <p:sldId id="337" r:id="rId31"/>
    <p:sldId id="323" r:id="rId32"/>
    <p:sldId id="328" r:id="rId33"/>
    <p:sldId id="329" r:id="rId34"/>
    <p:sldId id="330" r:id="rId35"/>
    <p:sldId id="331" r:id="rId36"/>
    <p:sldId id="332" r:id="rId37"/>
    <p:sldId id="333" r:id="rId38"/>
    <p:sldId id="335" r:id="rId39"/>
    <p:sldId id="334" r:id="rId40"/>
    <p:sldId id="3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1B8"/>
    <a:srgbClr val="E5EAF0"/>
    <a:srgbClr val="F8DEFA"/>
    <a:srgbClr val="ED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7" autoAdjust="0"/>
    <p:restoredTop sz="93792" autoAdjust="0"/>
  </p:normalViewPr>
  <p:slideViewPr>
    <p:cSldViewPr snapToGrid="0">
      <p:cViewPr varScale="1">
        <p:scale>
          <a:sx n="62" d="100"/>
          <a:sy n="62" d="100"/>
        </p:scale>
        <p:origin x="636"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3860-8B76-47B7-A7CC-2CB4BA28D5CA}"/>
              </a:ext>
            </a:extLst>
          </p:cNvPr>
          <p:cNvSpPr>
            <a:spLocks noGrp="1"/>
          </p:cNvSpPr>
          <p:nvPr>
            <p:ph type="ctrTitle"/>
          </p:nvPr>
        </p:nvSpPr>
        <p:spPr>
          <a:xfrm>
            <a:off x="1524000" y="1122363"/>
            <a:ext cx="9144000" cy="2387600"/>
          </a:xfrm>
        </p:spPr>
        <p:txBody>
          <a:bodyPr anchor="b">
            <a:normAutofit/>
          </a:bodyPr>
          <a:lstStyle>
            <a:lvl1pPr algn="ctr">
              <a:defRPr sz="7200">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8F52DDE-3CFE-45D5-B5EC-A1E0F4620AAF}"/>
              </a:ext>
            </a:extLst>
          </p:cNvPr>
          <p:cNvSpPr>
            <a:spLocks noGrp="1"/>
          </p:cNvSpPr>
          <p:nvPr>
            <p:ph type="subTitle" idx="1"/>
          </p:nvPr>
        </p:nvSpPr>
        <p:spPr>
          <a:xfrm>
            <a:off x="1524000" y="3602038"/>
            <a:ext cx="9144000" cy="1655762"/>
          </a:xfrm>
        </p:spPr>
        <p:txBody>
          <a:bodyPr>
            <a:normAutofit/>
          </a:bodyPr>
          <a:lstStyle>
            <a:lvl1pPr marL="0" indent="0" algn="ctr">
              <a:buNone/>
              <a:defRPr sz="40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00AAB6C-D57B-42E9-87B8-CBA54EFF3C84}"/>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5" name="Footer Placeholder 4">
            <a:extLst>
              <a:ext uri="{FF2B5EF4-FFF2-40B4-BE49-F238E27FC236}">
                <a16:creationId xmlns:a16="http://schemas.microsoft.com/office/drawing/2014/main" id="{06A75B80-ECAB-404C-9517-AC6A9EC3C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40B8F-69F7-40BE-A66C-59C5FA529CD9}"/>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47844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034C-B6E7-45FA-8269-A74FAD94C2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4523A-3591-419A-BD66-BFBC546800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C3EBE-B5E6-4BDE-8E39-6017B80B400C}"/>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5" name="Footer Placeholder 4">
            <a:extLst>
              <a:ext uri="{FF2B5EF4-FFF2-40B4-BE49-F238E27FC236}">
                <a16:creationId xmlns:a16="http://schemas.microsoft.com/office/drawing/2014/main" id="{C97DEDA0-B1F5-418E-819D-7F777B47E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46390-AE56-4598-8E6F-76656BCACFEC}"/>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107995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A0A17-0382-4D22-806B-C1AAE53DF3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113312-71F5-494F-94D4-1BE3AAF5F6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C86CD-3CB4-41EE-A85C-3D5B8BFC032C}"/>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5" name="Footer Placeholder 4">
            <a:extLst>
              <a:ext uri="{FF2B5EF4-FFF2-40B4-BE49-F238E27FC236}">
                <a16:creationId xmlns:a16="http://schemas.microsoft.com/office/drawing/2014/main" id="{49787658-AD77-48CB-9281-FB5A93DBF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6FAEC-944F-4599-AE9B-16E0439644CF}"/>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333494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D545-BB0F-4089-86EF-A65F089A015E}"/>
              </a:ext>
            </a:extLst>
          </p:cNvPr>
          <p:cNvSpPr>
            <a:spLocks noGrp="1"/>
          </p:cNvSpPr>
          <p:nvPr>
            <p:ph type="title"/>
          </p:nvPr>
        </p:nvSpPr>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B9D56CFB-7DED-4FA9-AE84-2B971155C2D3}"/>
              </a:ext>
            </a:extLst>
          </p:cNvPr>
          <p:cNvSpPr>
            <a:spLocks noGrp="1"/>
          </p:cNvSpPr>
          <p:nvPr>
            <p:ph idx="1"/>
          </p:nvPr>
        </p:nvSpPr>
        <p:spPr/>
        <p:txBody>
          <a:bodyPr/>
          <a:lstStyle>
            <a:lvl1pPr>
              <a:defRPr sz="4000"/>
            </a:lvl1pPr>
            <a:lvl2pPr>
              <a:defRPr sz="32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8A9675-BF1E-4815-8020-D73CDAA3D888}"/>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5" name="Footer Placeholder 4">
            <a:extLst>
              <a:ext uri="{FF2B5EF4-FFF2-40B4-BE49-F238E27FC236}">
                <a16:creationId xmlns:a16="http://schemas.microsoft.com/office/drawing/2014/main" id="{076AF0E4-C272-4D23-8CA1-F6FE9FD60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D00BB-0C76-4179-8D55-F2F5990B107C}"/>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113904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B4F2-CF4C-4624-9A00-B5EC3F0D77CB}"/>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6014F4C-A499-4286-98B1-64916670E0E7}"/>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AC5A7FA-ECA0-464B-9893-B1CEBBE5C1F0}"/>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5" name="Footer Placeholder 4">
            <a:extLst>
              <a:ext uri="{FF2B5EF4-FFF2-40B4-BE49-F238E27FC236}">
                <a16:creationId xmlns:a16="http://schemas.microsoft.com/office/drawing/2014/main" id="{133D657B-82FC-47D1-97A6-C054F175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A2AB4-388A-46EE-8645-833C0D88D960}"/>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144598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DB15-B49A-4480-8801-FFCCCC8AB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D54E8-A1C3-4B14-87C7-43F16D31FC6F}"/>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DD6C03-19FA-47F5-A1A1-94C5C4EE5F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599D4E-FAC5-4EEA-BE70-EE9F169D0D0C}"/>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6" name="Footer Placeholder 5">
            <a:extLst>
              <a:ext uri="{FF2B5EF4-FFF2-40B4-BE49-F238E27FC236}">
                <a16:creationId xmlns:a16="http://schemas.microsoft.com/office/drawing/2014/main" id="{A87CD768-1509-4090-B9AE-D6C99E224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6DD64-DACE-45BA-8282-651F3C5754B7}"/>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60355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E7AD-8AA2-434D-9FC1-DAEF4441C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CE6F6F-3B6D-42B7-A2DD-B9438A3A0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8F7463-75F3-48EA-A747-DD526BA9B1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A3A78-1755-48B9-9781-61E86D3CF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FF1488-C497-435A-9A97-5F66687A4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AAD8F3-E1B7-4665-91DB-698A969AFE2B}"/>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8" name="Footer Placeholder 7">
            <a:extLst>
              <a:ext uri="{FF2B5EF4-FFF2-40B4-BE49-F238E27FC236}">
                <a16:creationId xmlns:a16="http://schemas.microsoft.com/office/drawing/2014/main" id="{F021305B-54A9-4E4B-A1EB-36ADE4613B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20DA96-F284-49C7-B0AD-F4AAB5D1D5DE}"/>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172982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BCD0-CECD-4F36-A554-60BCACC846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AB5EDB-5CE0-4258-8C51-FD7168F20A18}"/>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4" name="Footer Placeholder 3">
            <a:extLst>
              <a:ext uri="{FF2B5EF4-FFF2-40B4-BE49-F238E27FC236}">
                <a16:creationId xmlns:a16="http://schemas.microsoft.com/office/drawing/2014/main" id="{F118857A-1E5E-4C9B-A652-35DF17B2D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62A728-30C8-4005-B81B-54B790C31868}"/>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4263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5F94E-7817-4F0F-901B-43C3F57D587B}"/>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3" name="Footer Placeholder 2">
            <a:extLst>
              <a:ext uri="{FF2B5EF4-FFF2-40B4-BE49-F238E27FC236}">
                <a16:creationId xmlns:a16="http://schemas.microsoft.com/office/drawing/2014/main" id="{A8C98436-8A07-4C41-8AEA-E1E4BCBEB1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0F8C8-1593-463E-8EA6-22B8A5A8B679}"/>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245538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BD32-6997-42D7-B527-716CD4A13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998F9-2BFD-4C8B-9CAE-C6DB342DF7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0F9CD-2CA3-4935-AA05-B4D9D4D81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663DD-B604-44A2-9605-689A665F7501}"/>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6" name="Footer Placeholder 5">
            <a:extLst>
              <a:ext uri="{FF2B5EF4-FFF2-40B4-BE49-F238E27FC236}">
                <a16:creationId xmlns:a16="http://schemas.microsoft.com/office/drawing/2014/main" id="{2C80C83B-A1DB-4684-88AF-CB133D40B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83273-7B77-4263-9E7F-57DD6C3156F4}"/>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102217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E20A-1E14-40F4-A969-3B239EFE40D8}"/>
              </a:ext>
            </a:extLst>
          </p:cNvPr>
          <p:cNvSpPr>
            <a:spLocks noGrp="1"/>
          </p:cNvSpPr>
          <p:nvPr>
            <p:ph type="title"/>
          </p:nvPr>
        </p:nvSpPr>
        <p:spPr>
          <a:xfrm>
            <a:off x="839788" y="457200"/>
            <a:ext cx="3932237" cy="160020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0ED211C2-B45B-4A07-80F0-FA53A81DB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2AED2D-5A17-4096-912C-506B15AA532C}"/>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D858741-FB16-4A93-8662-5E296D0A2A3F}"/>
              </a:ext>
            </a:extLst>
          </p:cNvPr>
          <p:cNvSpPr>
            <a:spLocks noGrp="1"/>
          </p:cNvSpPr>
          <p:nvPr>
            <p:ph type="dt" sz="half" idx="10"/>
          </p:nvPr>
        </p:nvSpPr>
        <p:spPr/>
        <p:txBody>
          <a:bodyPr/>
          <a:lstStyle/>
          <a:p>
            <a:fld id="{74479CDF-58F4-472C-A010-0117DC31BFE9}" type="datetimeFigureOut">
              <a:rPr lang="en-US" smtClean="0"/>
              <a:t>12/4/2020</a:t>
            </a:fld>
            <a:endParaRPr lang="en-US"/>
          </a:p>
        </p:txBody>
      </p:sp>
      <p:sp>
        <p:nvSpPr>
          <p:cNvPr id="6" name="Footer Placeholder 5">
            <a:extLst>
              <a:ext uri="{FF2B5EF4-FFF2-40B4-BE49-F238E27FC236}">
                <a16:creationId xmlns:a16="http://schemas.microsoft.com/office/drawing/2014/main" id="{806278AB-95C0-4231-B2C9-97FCE25A4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56C94-CE21-4AF0-B25E-448758BF78AE}"/>
              </a:ext>
            </a:extLst>
          </p:cNvPr>
          <p:cNvSpPr>
            <a:spLocks noGrp="1"/>
          </p:cNvSpPr>
          <p:nvPr>
            <p:ph type="sldNum" sz="quarter" idx="12"/>
          </p:nvPr>
        </p:nvSpPr>
        <p:spPr/>
        <p:txBody>
          <a:bodyPr/>
          <a:lstStyle/>
          <a:p>
            <a:fld id="{FDA67AD6-5A3F-4E02-A224-758FCFBB5345}" type="slidenum">
              <a:rPr lang="en-US" smtClean="0"/>
              <a:t>‹#›</a:t>
            </a:fld>
            <a:endParaRPr lang="en-US"/>
          </a:p>
        </p:txBody>
      </p:sp>
    </p:spTree>
    <p:extLst>
      <p:ext uri="{BB962C8B-B14F-4D97-AF65-F5344CB8AC3E}">
        <p14:creationId xmlns:p14="http://schemas.microsoft.com/office/powerpoint/2010/main" val="230448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5DA97-9F19-4A85-9A15-DD030F205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961AC-13AE-42BA-9A09-E937EB723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31708C-0007-4F82-B3FE-21F19E72E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79CDF-58F4-472C-A010-0117DC31BFE9}" type="datetimeFigureOut">
              <a:rPr lang="en-US" smtClean="0"/>
              <a:t>12/4/2020</a:t>
            </a:fld>
            <a:endParaRPr lang="en-US"/>
          </a:p>
        </p:txBody>
      </p:sp>
      <p:sp>
        <p:nvSpPr>
          <p:cNvPr id="5" name="Footer Placeholder 4">
            <a:extLst>
              <a:ext uri="{FF2B5EF4-FFF2-40B4-BE49-F238E27FC236}">
                <a16:creationId xmlns:a16="http://schemas.microsoft.com/office/drawing/2014/main" id="{BA4596DE-931A-4943-B874-E887BB872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F37ACD-339D-4209-83A9-D9EBA7996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67AD6-5A3F-4E02-A224-758FCFBB5345}" type="slidenum">
              <a:rPr lang="en-US" smtClean="0"/>
              <a:t>‹#›</a:t>
            </a:fld>
            <a:endParaRPr lang="en-US"/>
          </a:p>
        </p:txBody>
      </p:sp>
    </p:spTree>
    <p:extLst>
      <p:ext uri="{BB962C8B-B14F-4D97-AF65-F5344CB8AC3E}">
        <p14:creationId xmlns:p14="http://schemas.microsoft.com/office/powerpoint/2010/main" val="15947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prepactsat.com/should-i-take-the-act-or-the-sat/"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www.facebook.com/business/help/299337950825000?id=203539221057259"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jane.minotti@nyse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7BFD-47EE-4959-BBA4-7C25EDD0BB3E}"/>
              </a:ext>
            </a:extLst>
          </p:cNvPr>
          <p:cNvSpPr>
            <a:spLocks noGrp="1"/>
          </p:cNvSpPr>
          <p:nvPr>
            <p:ph type="ctrTitle"/>
          </p:nvPr>
        </p:nvSpPr>
        <p:spPr>
          <a:xfrm>
            <a:off x="1524000" y="2049461"/>
            <a:ext cx="9144000" cy="2387600"/>
          </a:xfrm>
        </p:spPr>
        <p:txBody>
          <a:bodyPr>
            <a:noAutofit/>
          </a:bodyPr>
          <a:lstStyle/>
          <a:p>
            <a:r>
              <a:rPr lang="en-US" sz="3600" dirty="0"/>
              <a:t>COVID-19 Questions on 2020 Annual Report for Public and Association Libraries</a:t>
            </a:r>
            <a:br>
              <a:rPr lang="en-US" sz="3600" dirty="0"/>
            </a:br>
            <a:r>
              <a:rPr lang="en-US" sz="3600" dirty="0"/>
              <a:t> </a:t>
            </a:r>
          </a:p>
        </p:txBody>
      </p:sp>
      <p:sp>
        <p:nvSpPr>
          <p:cNvPr id="3" name="Subtitle 2">
            <a:extLst>
              <a:ext uri="{FF2B5EF4-FFF2-40B4-BE49-F238E27FC236}">
                <a16:creationId xmlns:a16="http://schemas.microsoft.com/office/drawing/2014/main" id="{D0B4A16B-00EC-4A11-B578-951065999902}"/>
              </a:ext>
            </a:extLst>
          </p:cNvPr>
          <p:cNvSpPr>
            <a:spLocks noGrp="1"/>
          </p:cNvSpPr>
          <p:nvPr>
            <p:ph type="subTitle" idx="1"/>
          </p:nvPr>
        </p:nvSpPr>
        <p:spPr>
          <a:xfrm>
            <a:off x="1524000" y="4866025"/>
            <a:ext cx="9144000" cy="464345"/>
          </a:xfrm>
        </p:spPr>
        <p:txBody>
          <a:bodyPr>
            <a:normAutofit fontScale="85000" lnSpcReduction="20000"/>
          </a:bodyPr>
          <a:lstStyle/>
          <a:p>
            <a:r>
              <a:rPr lang="en-US" dirty="0"/>
              <a:t>November 20, 2020</a:t>
            </a:r>
          </a:p>
        </p:txBody>
      </p:sp>
      <p:pic>
        <p:nvPicPr>
          <p:cNvPr id="4" name="Picture 3">
            <a:extLst>
              <a:ext uri="{FF2B5EF4-FFF2-40B4-BE49-F238E27FC236}">
                <a16:creationId xmlns:a16="http://schemas.microsoft.com/office/drawing/2014/main" id="{7D0CE3BB-8464-4CF2-AD83-8503F7D2C3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1998" y="764144"/>
            <a:ext cx="2288004" cy="915201"/>
          </a:xfrm>
          <a:prstGeom prst="rect">
            <a:avLst/>
          </a:prstGeom>
          <a:effectLst/>
        </p:spPr>
      </p:pic>
    </p:spTree>
    <p:extLst>
      <p:ext uri="{BB962C8B-B14F-4D97-AF65-F5344CB8AC3E}">
        <p14:creationId xmlns:p14="http://schemas.microsoft.com/office/powerpoint/2010/main" val="210148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326571" y="18255"/>
            <a:ext cx="11538858" cy="1302545"/>
          </a:xfrm>
        </p:spPr>
        <p:txBody>
          <a:bodyPr>
            <a:normAutofit/>
          </a:bodyPr>
          <a:lstStyle/>
          <a:p>
            <a:pPr lvl="0" algn="ctr">
              <a:spcBef>
                <a:spcPts val="1000"/>
              </a:spcBef>
            </a:pPr>
            <a:r>
              <a:rPr lang="en-US" sz="3200" b="1" dirty="0">
                <a:solidFill>
                  <a:srgbClr val="0070C0"/>
                </a:solidFill>
              </a:rPr>
              <a:t>Topic</a:t>
            </a:r>
            <a:r>
              <a:rPr lang="en-US" sz="3200" b="1" dirty="0">
                <a:solidFill>
                  <a:prstClr val="black"/>
                </a:solidFill>
              </a:rPr>
              <a:t>: Electronic Materials Added Due to COVID-19 (p. 2)  </a:t>
            </a:r>
            <a:endParaRPr lang="en-US" sz="3200"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472611" y="1150991"/>
            <a:ext cx="11392818" cy="4556018"/>
          </a:xfrm>
        </p:spPr>
        <p:txBody>
          <a:bodyPr>
            <a:normAutofit fontScale="32500" lnSpcReduction="20000"/>
          </a:bodyPr>
          <a:lstStyle/>
          <a:p>
            <a:pPr marL="0" indent="0">
              <a:lnSpc>
                <a:spcPts val="2800"/>
              </a:lnSpc>
              <a:buNone/>
            </a:pPr>
            <a:endParaRPr lang="en-US" sz="7400" dirty="0"/>
          </a:p>
          <a:p>
            <a:pPr marL="0" indent="0">
              <a:lnSpc>
                <a:spcPts val="2800"/>
              </a:lnSpc>
              <a:buNone/>
            </a:pPr>
            <a:r>
              <a:rPr lang="en-US" sz="7400" dirty="0"/>
              <a:t>or otherwise augmenting the public’s ability to use electronic materials. These materials can include those the library did not pay for itself, such as those provided through the state library administrative agency, library consortium, or vendor at no cost in response to the pandemic. </a:t>
            </a:r>
          </a:p>
          <a:p>
            <a:pPr marL="0" indent="0">
              <a:lnSpc>
                <a:spcPts val="2800"/>
              </a:lnSpc>
              <a:buNone/>
            </a:pPr>
            <a:endParaRPr lang="en-US" sz="7400" dirty="0"/>
          </a:p>
          <a:p>
            <a:pPr marL="0" indent="0">
              <a:lnSpc>
                <a:spcPts val="2800"/>
              </a:lnSpc>
              <a:buNone/>
            </a:pPr>
            <a:r>
              <a:rPr lang="en-US" sz="7400" dirty="0"/>
              <a:t>Types of electronic materials include e-books, audio and video downloadables, e-serials (including journals), government documents, databases (including locally mounted, full text or not), electronic files, reference tools, scores, maps, or pictures in electronic or digital format, including materials digitized by the library. </a:t>
            </a:r>
          </a:p>
          <a:p>
            <a:pPr marL="0" indent="0">
              <a:buNone/>
            </a:pPr>
            <a:endParaRPr lang="en-US" u="sng" dirty="0"/>
          </a:p>
        </p:txBody>
      </p:sp>
    </p:spTree>
    <p:extLst>
      <p:ext uri="{BB962C8B-B14F-4D97-AF65-F5344CB8AC3E}">
        <p14:creationId xmlns:p14="http://schemas.microsoft.com/office/powerpoint/2010/main" val="25687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568712" y="463474"/>
            <a:ext cx="11095464" cy="1302545"/>
          </a:xfrm>
        </p:spPr>
        <p:txBody>
          <a:bodyPr>
            <a:normAutofit/>
          </a:bodyPr>
          <a:lstStyle/>
          <a:p>
            <a:pPr lvl="0" algn="ctr">
              <a:spcBef>
                <a:spcPts val="1000"/>
              </a:spcBef>
            </a:pPr>
            <a:r>
              <a:rPr lang="en-US" sz="3200" b="1" dirty="0">
                <a:solidFill>
                  <a:srgbClr val="0070C0"/>
                </a:solidFill>
              </a:rPr>
              <a:t>Topic</a:t>
            </a:r>
            <a:r>
              <a:rPr lang="en-US" sz="3200" b="1" dirty="0">
                <a:solidFill>
                  <a:prstClr val="black"/>
                </a:solidFill>
              </a:rPr>
              <a:t>: Electronic Library Cards Issued Before COVID-19 </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320800"/>
            <a:ext cx="10295562" cy="4422453"/>
          </a:xfrm>
        </p:spPr>
        <p:txBody>
          <a:bodyPr>
            <a:normAutofit lnSpcReduction="10000"/>
          </a:bodyPr>
          <a:lstStyle/>
          <a:p>
            <a:pPr marL="0" indent="0">
              <a:buNone/>
            </a:pPr>
            <a:r>
              <a:rPr lang="en-US" dirty="0"/>
              <a:t> </a:t>
            </a:r>
          </a:p>
          <a:p>
            <a:pPr marL="0" indent="0">
              <a:buNone/>
            </a:pPr>
            <a:r>
              <a:rPr lang="en-US" dirty="0"/>
              <a:t>Answer Yes or No to the following question: </a:t>
            </a:r>
            <a:r>
              <a:rPr lang="en-US" i="1" dirty="0"/>
              <a:t>“Did the library allow users to complete registration for library cards online without having to come to the library before the Coronavirus (COVID-19) pandemic?”</a:t>
            </a:r>
          </a:p>
          <a:p>
            <a:pPr marL="0" indent="0">
              <a:buNone/>
            </a:pPr>
            <a:endParaRPr lang="en-US" dirty="0"/>
          </a:p>
          <a:p>
            <a:pPr marL="0" indent="0">
              <a:buNone/>
            </a:pPr>
            <a:r>
              <a:rPr lang="en-US" dirty="0"/>
              <a:t>NOTE: Online library cards provide users access to electronic collection materials and databases without having to be physically present at a library outlet to register for the card. Refer to the definition of Number of Registered Users (Q16.13). </a:t>
            </a:r>
          </a:p>
          <a:p>
            <a:pPr marL="0" indent="0">
              <a:buNone/>
            </a:pPr>
            <a:endParaRPr lang="en-US" u="sng" dirty="0"/>
          </a:p>
        </p:txBody>
      </p:sp>
    </p:spTree>
    <p:extLst>
      <p:ext uri="{BB962C8B-B14F-4D97-AF65-F5344CB8AC3E}">
        <p14:creationId xmlns:p14="http://schemas.microsoft.com/office/powerpoint/2010/main" val="212443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1" y="252430"/>
            <a:ext cx="12192000" cy="1302545"/>
          </a:xfrm>
        </p:spPr>
        <p:txBody>
          <a:bodyPr>
            <a:normAutofit/>
          </a:bodyPr>
          <a:lstStyle/>
          <a:p>
            <a:pPr lvl="0" algn="ctr">
              <a:spcBef>
                <a:spcPts val="1000"/>
              </a:spcBef>
            </a:pPr>
            <a:r>
              <a:rPr lang="en-US" sz="3200" b="1" dirty="0">
                <a:solidFill>
                  <a:srgbClr val="0070C0"/>
                </a:solidFill>
              </a:rPr>
              <a:t>Topic</a:t>
            </a:r>
            <a:r>
              <a:rPr lang="en-US" sz="3200" b="1" dirty="0">
                <a:solidFill>
                  <a:prstClr val="black"/>
                </a:solidFill>
              </a:rPr>
              <a:t>: Electronic Library Cards Issued Before COVID-19 (p. 2)</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320800"/>
            <a:ext cx="10295562" cy="4422453"/>
          </a:xfrm>
        </p:spPr>
        <p:txBody>
          <a:bodyPr>
            <a:normAutofit lnSpcReduction="10000"/>
          </a:bodyPr>
          <a:lstStyle/>
          <a:p>
            <a:pPr marL="0" indent="0">
              <a:buNone/>
            </a:pPr>
            <a:r>
              <a:rPr lang="en-US" dirty="0"/>
              <a:t> </a:t>
            </a:r>
          </a:p>
          <a:p>
            <a:pPr marL="0" indent="0">
              <a:buNone/>
            </a:pPr>
            <a:r>
              <a:rPr lang="en-US" dirty="0"/>
              <a:t>Answer Yes or No to the following question: </a:t>
            </a:r>
            <a:r>
              <a:rPr lang="en-US" i="1" dirty="0"/>
              <a:t>“Did the library allow users to complete registration for library cards online without having to come to the library during the Coronavirus (COVID-19) pandemic?”</a:t>
            </a:r>
          </a:p>
          <a:p>
            <a:pPr marL="0" indent="0">
              <a:buNone/>
            </a:pPr>
            <a:endParaRPr lang="en-US" dirty="0"/>
          </a:p>
          <a:p>
            <a:pPr marL="0" indent="0">
              <a:buNone/>
            </a:pPr>
            <a:r>
              <a:rPr lang="en-US" dirty="0"/>
              <a:t>NOTE: Online library cards provide users access to electronic collection materials and databases without having to be physically present at a library outlet to register for the card. Refer to the definition of Number of Registered Users (Q16.13). </a:t>
            </a:r>
          </a:p>
          <a:p>
            <a:pPr marL="0" indent="0">
              <a:buNone/>
            </a:pPr>
            <a:endParaRPr lang="en-US" u="sng" dirty="0"/>
          </a:p>
        </p:txBody>
      </p:sp>
    </p:spTree>
    <p:extLst>
      <p:ext uri="{BB962C8B-B14F-4D97-AF65-F5344CB8AC3E}">
        <p14:creationId xmlns:p14="http://schemas.microsoft.com/office/powerpoint/2010/main" val="288062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638407" y="107464"/>
            <a:ext cx="10915185" cy="1302545"/>
          </a:xfrm>
        </p:spPr>
        <p:txBody>
          <a:bodyPr>
            <a:normAutofit/>
          </a:bodyPr>
          <a:lstStyle/>
          <a:p>
            <a:pPr lvl="0">
              <a:spcBef>
                <a:spcPts val="1000"/>
              </a:spcBef>
            </a:pPr>
            <a:r>
              <a:rPr lang="en-US" sz="4000" b="1" dirty="0">
                <a:solidFill>
                  <a:srgbClr val="0070C0"/>
                </a:solidFill>
              </a:rPr>
              <a:t>Topic</a:t>
            </a:r>
            <a:r>
              <a:rPr lang="en-US" sz="4000" b="1" dirty="0">
                <a:solidFill>
                  <a:prstClr val="black"/>
                </a:solidFill>
              </a:rPr>
              <a:t>: Reference Service During COVID-19</a:t>
            </a:r>
            <a:r>
              <a:rPr lang="en-US" sz="4000" dirty="0">
                <a:solidFill>
                  <a:prstClr val="black"/>
                </a:solidFill>
              </a:rPr>
              <a:t>  </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948219" y="929813"/>
            <a:ext cx="10295562" cy="4628506"/>
          </a:xfrm>
        </p:spPr>
        <p:txBody>
          <a:bodyPr>
            <a:normAutofit/>
          </a:bodyPr>
          <a:lstStyle/>
          <a:p>
            <a:pPr marL="0" indent="0">
              <a:buNone/>
            </a:pPr>
            <a:endParaRPr lang="en-US" dirty="0"/>
          </a:p>
          <a:p>
            <a:pPr marL="0" indent="0">
              <a:buNone/>
            </a:pPr>
            <a:r>
              <a:rPr lang="en-US" dirty="0"/>
              <a:t>Answer Yes or No to the following question: </a:t>
            </a:r>
            <a:r>
              <a:rPr lang="en-US" i="1" dirty="0"/>
              <a:t>“Did the library provide reference service via the Internet or telephone when the building was physically closed to the public during the Coronavirus (COVID-19)</a:t>
            </a:r>
            <a:r>
              <a:rPr lang="en-US" dirty="0"/>
              <a:t> </a:t>
            </a:r>
            <a:r>
              <a:rPr lang="en-US" i="1" dirty="0"/>
              <a:t>pandemic?” </a:t>
            </a:r>
          </a:p>
          <a:p>
            <a:pPr marL="0" indent="0">
              <a:buNone/>
            </a:pPr>
            <a:endParaRPr lang="en-US" dirty="0"/>
          </a:p>
          <a:p>
            <a:pPr marL="0" indent="0">
              <a:buNone/>
            </a:pPr>
            <a:r>
              <a:rPr lang="en-US" dirty="0"/>
              <a:t>NOTE: Refer to the definition of Reference Transactions (Q4.18). Include references service provided via email, chat, and text. </a:t>
            </a:r>
          </a:p>
          <a:p>
            <a:pPr marL="0" indent="0">
              <a:buNone/>
            </a:pPr>
            <a:endParaRPr lang="en-US" u="sng" dirty="0"/>
          </a:p>
        </p:txBody>
      </p:sp>
    </p:spTree>
    <p:extLst>
      <p:ext uri="{BB962C8B-B14F-4D97-AF65-F5344CB8AC3E}">
        <p14:creationId xmlns:p14="http://schemas.microsoft.com/office/powerpoint/2010/main" val="496966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696387" y="85163"/>
            <a:ext cx="11019263" cy="1302545"/>
          </a:xfrm>
        </p:spPr>
        <p:txBody>
          <a:bodyPr>
            <a:normAutofit/>
          </a:bodyPr>
          <a:lstStyle/>
          <a:p>
            <a:pPr lvl="0" algn="ctr">
              <a:spcBef>
                <a:spcPts val="1000"/>
              </a:spcBef>
            </a:pPr>
            <a:r>
              <a:rPr lang="en-US" b="1" dirty="0">
                <a:solidFill>
                  <a:srgbClr val="0070C0"/>
                </a:solidFill>
              </a:rPr>
              <a:t>Topic</a:t>
            </a:r>
            <a:r>
              <a:rPr lang="en-US" b="1" dirty="0">
                <a:solidFill>
                  <a:prstClr val="black"/>
                </a:solidFill>
              </a:rPr>
              <a:t>: Outside Service During COVID-19</a:t>
            </a:r>
            <a:r>
              <a:rPr lang="en-US" dirty="0">
                <a:solidFill>
                  <a:prstClr val="black"/>
                </a:solidFill>
              </a:rPr>
              <a:t> </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975990"/>
            <a:ext cx="10295562" cy="4767263"/>
          </a:xfrm>
        </p:spPr>
        <p:txBody>
          <a:bodyPr>
            <a:normAutofit/>
          </a:bodyPr>
          <a:lstStyle/>
          <a:p>
            <a:pPr marL="0" indent="0">
              <a:buNone/>
            </a:pPr>
            <a:endParaRPr lang="en-US" dirty="0"/>
          </a:p>
          <a:p>
            <a:pPr marL="0" indent="0">
              <a:buNone/>
            </a:pPr>
            <a:r>
              <a:rPr lang="en-US" dirty="0"/>
              <a:t>Answer Yes or No to the following question: </a:t>
            </a:r>
            <a:r>
              <a:rPr lang="en-US" i="1" dirty="0"/>
              <a:t>“Did the library provide ‘outside’ service for circulation of physical materials at one or more outlets during the Coronavirus (COVID-19) pandemic?”</a:t>
            </a:r>
            <a:r>
              <a:rPr lang="en-US" dirty="0"/>
              <a:t> </a:t>
            </a:r>
          </a:p>
          <a:p>
            <a:pPr marL="0" indent="0">
              <a:buNone/>
            </a:pPr>
            <a:endParaRPr lang="en-US" dirty="0"/>
          </a:p>
          <a:p>
            <a:pPr marL="0" indent="0">
              <a:buNone/>
            </a:pPr>
            <a:r>
              <a:rPr lang="en-US" dirty="0"/>
              <a:t>NOTE: Includes any contactless or minimal contact provision of circulation items. Similar terms could include curbside, vestibule, or porch pickups, delivery (mail or drop-off), drive-thru, etc. </a:t>
            </a:r>
          </a:p>
          <a:p>
            <a:pPr marL="0" indent="0">
              <a:buNone/>
            </a:pPr>
            <a:endParaRPr lang="en-US" u="sng" dirty="0"/>
          </a:p>
        </p:txBody>
      </p:sp>
    </p:spTree>
    <p:extLst>
      <p:ext uri="{BB962C8B-B14F-4D97-AF65-F5344CB8AC3E}">
        <p14:creationId xmlns:p14="http://schemas.microsoft.com/office/powerpoint/2010/main" val="48515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283029"/>
            <a:ext cx="10515600" cy="1037771"/>
          </a:xfrm>
        </p:spPr>
        <p:txBody>
          <a:bodyPr>
            <a:normAutofit/>
          </a:bodyPr>
          <a:lstStyle/>
          <a:p>
            <a:pPr lvl="0" algn="ctr">
              <a:spcBef>
                <a:spcPts val="1000"/>
              </a:spcBef>
            </a:pPr>
            <a:r>
              <a:rPr lang="en-US" sz="3600" b="1" dirty="0">
                <a:solidFill>
                  <a:srgbClr val="0070C0"/>
                </a:solidFill>
              </a:rPr>
              <a:t>Topic</a:t>
            </a:r>
            <a:r>
              <a:rPr lang="en-US" sz="3600" b="1" dirty="0">
                <a:solidFill>
                  <a:prstClr val="black"/>
                </a:solidFill>
              </a:rPr>
              <a:t>: External </a:t>
            </a:r>
            <a:r>
              <a:rPr lang="en-US" sz="3600" b="1" dirty="0" err="1">
                <a:solidFill>
                  <a:prstClr val="black"/>
                </a:solidFill>
              </a:rPr>
              <a:t>WiFi</a:t>
            </a:r>
            <a:r>
              <a:rPr lang="en-US" sz="3600" b="1" dirty="0">
                <a:solidFill>
                  <a:prstClr val="black"/>
                </a:solidFill>
              </a:rPr>
              <a:t> Access Before COVID-19  </a:t>
            </a:r>
            <a:endParaRPr lang="en-US" sz="3600"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808253"/>
            <a:ext cx="10295562" cy="3431568"/>
          </a:xfrm>
        </p:spPr>
        <p:txBody>
          <a:bodyPr>
            <a:normAutofit/>
          </a:bodyPr>
          <a:lstStyle/>
          <a:p>
            <a:pPr marL="0" indent="0">
              <a:buNone/>
            </a:pPr>
            <a:r>
              <a:rPr lang="en-US" dirty="0"/>
              <a:t>Answer Yes or No to the following question: </a:t>
            </a:r>
            <a:r>
              <a:rPr lang="en-US" i="1" dirty="0"/>
              <a:t>“Did the library provide Wi-Fi Internet access to users outside the building at one or more outlets before the Coronavirus (COVID-19) pandemic?” </a:t>
            </a:r>
            <a:endParaRPr lang="en-US" dirty="0"/>
          </a:p>
          <a:p>
            <a:pPr marL="0" indent="0">
              <a:buNone/>
            </a:pPr>
            <a:r>
              <a:rPr lang="en-US" dirty="0"/>
              <a:t>NOTE: Includes “parking lot access,” bookmobiles or other mobile facilities with Wi-Fi capabilities. </a:t>
            </a:r>
          </a:p>
          <a:p>
            <a:pPr marL="0" indent="0">
              <a:buNone/>
            </a:pPr>
            <a:r>
              <a:rPr lang="en-US" b="1" dirty="0"/>
              <a:t> </a:t>
            </a:r>
          </a:p>
          <a:p>
            <a:pPr marL="0" indent="0">
              <a:buNone/>
            </a:pPr>
            <a:endParaRPr lang="en-US" u="sng" dirty="0"/>
          </a:p>
        </p:txBody>
      </p:sp>
    </p:spTree>
    <p:extLst>
      <p:ext uri="{BB962C8B-B14F-4D97-AF65-F5344CB8AC3E}">
        <p14:creationId xmlns:p14="http://schemas.microsoft.com/office/powerpoint/2010/main" val="356475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462755"/>
            <a:ext cx="10515600" cy="1302545"/>
          </a:xfrm>
        </p:spPr>
        <p:txBody>
          <a:bodyPr>
            <a:normAutofit/>
          </a:bodyPr>
          <a:lstStyle/>
          <a:p>
            <a:pPr lvl="0" algn="ctr">
              <a:spcBef>
                <a:spcPts val="1000"/>
              </a:spcBef>
            </a:pPr>
            <a:r>
              <a:rPr lang="en-US" b="1" dirty="0">
                <a:solidFill>
                  <a:srgbClr val="0070C0"/>
                </a:solidFill>
              </a:rPr>
              <a:t>Topic</a:t>
            </a:r>
            <a:r>
              <a:rPr lang="en-US" b="1" dirty="0">
                <a:solidFill>
                  <a:prstClr val="black"/>
                </a:solidFill>
              </a:rPr>
              <a:t>: External Wi-Fi Access Added </a:t>
            </a:r>
            <a:br>
              <a:rPr lang="en-US" b="1" dirty="0">
                <a:solidFill>
                  <a:prstClr val="black"/>
                </a:solidFill>
              </a:rPr>
            </a:br>
            <a:r>
              <a:rPr lang="en-US" b="1" dirty="0">
                <a:solidFill>
                  <a:prstClr val="black"/>
                </a:solidFill>
              </a:rPr>
              <a:t>During COVID-19 </a:t>
            </a:r>
            <a:r>
              <a:rPr lang="en-US" dirty="0">
                <a:solidFill>
                  <a:prstClr val="black"/>
                </a:solidFill>
              </a:rPr>
              <a:t> </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582221"/>
            <a:ext cx="10295562" cy="3791164"/>
          </a:xfrm>
        </p:spPr>
        <p:txBody>
          <a:bodyPr>
            <a:normAutofit/>
          </a:bodyPr>
          <a:lstStyle/>
          <a:p>
            <a:pPr marL="0" indent="0">
              <a:buNone/>
            </a:pPr>
            <a:r>
              <a:rPr lang="en-US" b="1" dirty="0"/>
              <a:t> </a:t>
            </a:r>
          </a:p>
          <a:p>
            <a:pPr marL="0" indent="0">
              <a:buNone/>
            </a:pPr>
            <a:r>
              <a:rPr lang="en-US" dirty="0"/>
              <a:t>Answer Yes or No to the following question: </a:t>
            </a:r>
            <a:r>
              <a:rPr lang="en-US" i="1" dirty="0"/>
              <a:t>“Did the library intentionally provide Wi-Fi Internet access to users outside the building at one or more outlets during the Coronavirus (COVID-19) pandemic?”</a:t>
            </a:r>
            <a:endParaRPr lang="en-US" dirty="0"/>
          </a:p>
          <a:p>
            <a:pPr marL="0" indent="0">
              <a:buNone/>
            </a:pPr>
            <a:r>
              <a:rPr lang="en-US" dirty="0"/>
              <a:t> NOTE: Includes “parking lot access,” bookmobiles or other mobile facilities with Wi-Fi capabilities. </a:t>
            </a:r>
          </a:p>
          <a:p>
            <a:pPr marL="0" indent="0">
              <a:buNone/>
            </a:pPr>
            <a:endParaRPr lang="en-US" u="sng" dirty="0"/>
          </a:p>
        </p:txBody>
      </p:sp>
    </p:spTree>
    <p:extLst>
      <p:ext uri="{BB962C8B-B14F-4D97-AF65-F5344CB8AC3E}">
        <p14:creationId xmlns:p14="http://schemas.microsoft.com/office/powerpoint/2010/main" val="52946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361155"/>
            <a:ext cx="10515600" cy="1302545"/>
          </a:xfrm>
        </p:spPr>
        <p:txBody>
          <a:bodyPr>
            <a:normAutofit/>
          </a:bodyPr>
          <a:lstStyle/>
          <a:p>
            <a:pPr lvl="0" algn="ctr">
              <a:spcBef>
                <a:spcPts val="1000"/>
              </a:spcBef>
            </a:pPr>
            <a:r>
              <a:rPr lang="en-US" sz="3600" b="1" dirty="0">
                <a:solidFill>
                  <a:srgbClr val="0070C0"/>
                </a:solidFill>
              </a:rPr>
              <a:t>Topic</a:t>
            </a:r>
            <a:r>
              <a:rPr lang="en-US" sz="3600" b="1" dirty="0">
                <a:solidFill>
                  <a:prstClr val="black"/>
                </a:solidFill>
              </a:rPr>
              <a:t>: External Wi-Fi Access Increased During COVID-19 (</a:t>
            </a:r>
            <a:r>
              <a:rPr lang="en-US" sz="3600" b="1" dirty="0" err="1">
                <a:solidFill>
                  <a:prstClr val="black"/>
                </a:solidFill>
              </a:rPr>
              <a:t>pt</a:t>
            </a:r>
            <a:r>
              <a:rPr lang="en-US" sz="3600" b="1" dirty="0">
                <a:solidFill>
                  <a:prstClr val="black"/>
                </a:solidFill>
              </a:rPr>
              <a:t> 2)</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595901" y="1320800"/>
            <a:ext cx="11137187" cy="4422453"/>
          </a:xfrm>
        </p:spPr>
        <p:txBody>
          <a:bodyPr>
            <a:normAutofit fontScale="85000" lnSpcReduction="10000"/>
          </a:bodyPr>
          <a:lstStyle/>
          <a:p>
            <a:pPr marL="0" indent="0">
              <a:lnSpc>
                <a:spcPts val="3000"/>
              </a:lnSpc>
              <a:buNone/>
            </a:pPr>
            <a:endParaRPr lang="en-US" sz="3000" dirty="0"/>
          </a:p>
          <a:p>
            <a:pPr marL="0" indent="0">
              <a:lnSpc>
                <a:spcPts val="3000"/>
              </a:lnSpc>
              <a:buNone/>
            </a:pPr>
            <a:r>
              <a:rPr lang="en-US" sz="3000" dirty="0"/>
              <a:t>Answer Yes or No to the following question: </a:t>
            </a:r>
            <a:r>
              <a:rPr lang="en-US" sz="3000" i="1" dirty="0"/>
              <a:t>“Did the library increase access to Wi-Fi Internet access to users outside the building at one or more outlets during the Coronavirus (COVID-19) pandemic?”</a:t>
            </a:r>
            <a:r>
              <a:rPr lang="en-US" sz="3000" dirty="0"/>
              <a:t> </a:t>
            </a:r>
          </a:p>
          <a:p>
            <a:pPr marL="0" indent="0">
              <a:lnSpc>
                <a:spcPts val="3000"/>
              </a:lnSpc>
              <a:buNone/>
            </a:pPr>
            <a:endParaRPr lang="en-US" sz="3000" dirty="0"/>
          </a:p>
          <a:p>
            <a:pPr marL="0" indent="0">
              <a:lnSpc>
                <a:spcPts val="3000"/>
              </a:lnSpc>
              <a:buNone/>
            </a:pPr>
            <a:r>
              <a:rPr lang="en-US" sz="3000" dirty="0"/>
              <a:t>NOTE: Includes “parking lot access,” bookmobiles or other mobile facilities with Wi-Fi capabilities. </a:t>
            </a:r>
            <a:r>
              <a:rPr lang="en-US" sz="3000" i="1" dirty="0"/>
              <a:t>Increasing access </a:t>
            </a:r>
            <a:r>
              <a:rPr lang="en-US" sz="3000" dirty="0"/>
              <a:t>could mean removing restrictions on sign-in authorizations, expanding router reach, leaving Wi-Fi service on 24 hours, installing or moving access points to promote or improve external access, etc. </a:t>
            </a:r>
          </a:p>
          <a:p>
            <a:pPr marL="0" indent="0">
              <a:lnSpc>
                <a:spcPts val="3000"/>
              </a:lnSpc>
              <a:buNone/>
            </a:pPr>
            <a:endParaRPr lang="en-US" u="sng" dirty="0"/>
          </a:p>
        </p:txBody>
      </p:sp>
    </p:spTree>
    <p:extLst>
      <p:ext uri="{BB962C8B-B14F-4D97-AF65-F5344CB8AC3E}">
        <p14:creationId xmlns:p14="http://schemas.microsoft.com/office/powerpoint/2010/main" val="421731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sz="4000" b="1" dirty="0">
                <a:solidFill>
                  <a:srgbClr val="0070C0"/>
                </a:solidFill>
              </a:rPr>
              <a:t>Topic</a:t>
            </a:r>
            <a:r>
              <a:rPr lang="en-US" sz="4000" b="1" dirty="0">
                <a:solidFill>
                  <a:prstClr val="black"/>
                </a:solidFill>
              </a:rPr>
              <a:t>: Staff Re-Assigned During COVID-19  </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320800"/>
            <a:ext cx="10295562" cy="4422453"/>
          </a:xfrm>
        </p:spPr>
        <p:txBody>
          <a:bodyPr>
            <a:normAutofit fontScale="92500"/>
          </a:bodyPr>
          <a:lstStyle/>
          <a:p>
            <a:pPr marL="0" indent="0">
              <a:buNone/>
            </a:pPr>
            <a:endParaRPr lang="en-US" dirty="0"/>
          </a:p>
          <a:p>
            <a:pPr marL="0" indent="0">
              <a:buNone/>
            </a:pPr>
            <a:r>
              <a:rPr lang="en-US" dirty="0"/>
              <a:t>Answer Yes or No to the following question: </a:t>
            </a:r>
            <a:r>
              <a:rPr lang="en-US" i="1" dirty="0"/>
              <a:t>“Did library staff work for other government agencies or nonprofit organizations instead of, or in addition to, their normal duties during the Coronavirus (COVID-19) pandemic?”</a:t>
            </a:r>
            <a:r>
              <a:rPr lang="en-US" dirty="0"/>
              <a:t> </a:t>
            </a:r>
          </a:p>
          <a:p>
            <a:pPr marL="0" indent="0">
              <a:buNone/>
            </a:pPr>
            <a:endParaRPr lang="en-US" dirty="0"/>
          </a:p>
          <a:p>
            <a:pPr marL="0" indent="0">
              <a:buNone/>
            </a:pPr>
            <a:r>
              <a:rPr lang="en-US" dirty="0"/>
              <a:t>NOTE: Include reassignments to other government agencies (e.g., to process unemployment claims), as well as other activities such as the use of library staff to distribute school lunches and other materials. Volunteering during work hours would count but volunteering off hours would not. </a:t>
            </a:r>
          </a:p>
          <a:p>
            <a:pPr marL="0" indent="0">
              <a:buNone/>
            </a:pPr>
            <a:endParaRPr lang="en-US" u="sng" dirty="0"/>
          </a:p>
        </p:txBody>
      </p:sp>
    </p:spTree>
    <p:extLst>
      <p:ext uri="{BB962C8B-B14F-4D97-AF65-F5344CB8AC3E}">
        <p14:creationId xmlns:p14="http://schemas.microsoft.com/office/powerpoint/2010/main" val="242717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sz="3600" b="1" dirty="0">
                <a:solidFill>
                  <a:srgbClr val="0070C0"/>
                </a:solidFill>
              </a:rPr>
              <a:t>Topic</a:t>
            </a:r>
            <a:r>
              <a:rPr lang="en-US" sz="3600" b="1" dirty="0">
                <a:solidFill>
                  <a:prstClr val="black"/>
                </a:solidFill>
              </a:rPr>
              <a:t>: Number of Weeks an Outlet Closed Due to COVID-19 </a:t>
            </a:r>
            <a:endParaRPr lang="en-US" sz="3600"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320800"/>
            <a:ext cx="10295562" cy="4422453"/>
          </a:xfrm>
        </p:spPr>
        <p:txBody>
          <a:bodyPr>
            <a:normAutofit fontScale="55000" lnSpcReduction="20000"/>
          </a:bodyPr>
          <a:lstStyle/>
          <a:p>
            <a:pPr marL="0" indent="0">
              <a:lnSpc>
                <a:spcPts val="2900"/>
              </a:lnSpc>
              <a:buNone/>
            </a:pPr>
            <a:r>
              <a:rPr lang="en-US" sz="3800" dirty="0"/>
              <a:t>This is the number of weeks during the year that due to the Coronavirus (COVID-19) pandemic, an outlet building was physically closed, and the public could not enter, when it otherwise would have been open. </a:t>
            </a:r>
          </a:p>
          <a:p>
            <a:pPr marL="0" indent="0">
              <a:lnSpc>
                <a:spcPts val="2900"/>
              </a:lnSpc>
              <a:buNone/>
            </a:pPr>
            <a:endParaRPr lang="en-US" sz="3800" dirty="0"/>
          </a:p>
          <a:p>
            <a:pPr marL="0" indent="0">
              <a:lnSpc>
                <a:spcPts val="2900"/>
              </a:lnSpc>
              <a:buNone/>
            </a:pPr>
            <a:r>
              <a:rPr lang="en-US" sz="3800" dirty="0"/>
              <a:t>NOTE: Round to the nearest whole number. If building did not close to the public due to the pandemic, enter zero. The sum of the Number of Weeks a Library</a:t>
            </a:r>
            <a:r>
              <a:rPr lang="en-US" sz="3800" i="1" dirty="0"/>
              <a:t> </a:t>
            </a:r>
            <a:r>
              <a:rPr lang="en-US" sz="3800" dirty="0"/>
              <a:t>is Open (Q9.16) and the Number of Weeks an Outlet Closed Due to COVID-19 should equal or be fewer than 52 weeks. An outlet is considered physically closed when the public cannot access any library buildings or bookmobiles, regardless of staff access. A building can be physically closed but still offer virtual, Wi-Fi, or “curbside” services outside the building. </a:t>
            </a:r>
          </a:p>
          <a:p>
            <a:pPr marL="0" indent="0">
              <a:buNone/>
            </a:pPr>
            <a:endParaRPr lang="en-US" u="sng" dirty="0"/>
          </a:p>
        </p:txBody>
      </p:sp>
    </p:spTree>
    <p:extLst>
      <p:ext uri="{BB962C8B-B14F-4D97-AF65-F5344CB8AC3E}">
        <p14:creationId xmlns:p14="http://schemas.microsoft.com/office/powerpoint/2010/main" val="380819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E0D3-8426-4D36-A61C-DFE3A260F497}"/>
              </a:ext>
            </a:extLst>
          </p:cNvPr>
          <p:cNvSpPr>
            <a:spLocks noGrp="1"/>
          </p:cNvSpPr>
          <p:nvPr>
            <p:ph type="title"/>
          </p:nvPr>
        </p:nvSpPr>
        <p:spPr>
          <a:xfrm>
            <a:off x="254000" y="1736332"/>
            <a:ext cx="11684000" cy="2547991"/>
          </a:xfrm>
        </p:spPr>
        <p:txBody>
          <a:bodyPr>
            <a:normAutofit fontScale="90000"/>
          </a:bodyPr>
          <a:lstStyle/>
          <a:p>
            <a:br>
              <a:rPr lang="en-US" dirty="0"/>
            </a:br>
            <a:br>
              <a:rPr lang="en-US" dirty="0"/>
            </a:br>
            <a:r>
              <a:rPr lang="en-US" sz="2800" dirty="0"/>
              <a:t>The Fiscal Year 2020 Public Library Survey (PLS) data collection will include 15 new Yes / No questions developed to measure the impact of the Coronavirus (COVID-19) pandemic on public libraries and public library services across the United States. </a:t>
            </a:r>
            <a:br>
              <a:rPr lang="en-US" sz="2800" dirty="0"/>
            </a:br>
            <a:br>
              <a:rPr lang="en-US" sz="2800" dirty="0"/>
            </a:br>
            <a:br>
              <a:rPr lang="en-US" sz="2800" dirty="0"/>
            </a:br>
            <a:r>
              <a:rPr lang="en-US" sz="2800" dirty="0"/>
              <a:t>The Institute of Museum and Library Services (IMLS), the American Institutes for Research (AIR), and State Data Coordinators have collaborated on the content of these questions, which will be added to the 2020 NYS Annual Report for Public and Association Libraries.  </a:t>
            </a:r>
            <a:endParaRPr lang="en-US" sz="5400" dirty="0"/>
          </a:p>
        </p:txBody>
      </p:sp>
      <p:sp>
        <p:nvSpPr>
          <p:cNvPr id="4" name="TextBox 3">
            <a:extLst>
              <a:ext uri="{FF2B5EF4-FFF2-40B4-BE49-F238E27FC236}">
                <a16:creationId xmlns:a16="http://schemas.microsoft.com/office/drawing/2014/main" id="{D0ABC30E-FF35-470B-9048-108C2A931589}"/>
              </a:ext>
            </a:extLst>
          </p:cNvPr>
          <p:cNvSpPr txBox="1"/>
          <p:nvPr/>
        </p:nvSpPr>
        <p:spPr>
          <a:xfrm>
            <a:off x="337457" y="729465"/>
            <a:ext cx="10984664" cy="707886"/>
          </a:xfrm>
          <a:prstGeom prst="rect">
            <a:avLst/>
          </a:prstGeom>
          <a:noFill/>
        </p:spPr>
        <p:txBody>
          <a:bodyPr wrap="square" rtlCol="0">
            <a:spAutoFit/>
          </a:bodyPr>
          <a:lstStyle/>
          <a:p>
            <a:r>
              <a:rPr lang="en-US" sz="4000" dirty="0">
                <a:solidFill>
                  <a:srgbClr val="0070C0"/>
                </a:solidFill>
                <a:ea typeface="+mj-ea"/>
                <a:cs typeface="+mj-cs"/>
              </a:rPr>
              <a:t>Purpose and Overview</a:t>
            </a:r>
            <a:endParaRPr lang="en-US" dirty="0"/>
          </a:p>
        </p:txBody>
      </p:sp>
    </p:spTree>
    <p:extLst>
      <p:ext uri="{BB962C8B-B14F-4D97-AF65-F5344CB8AC3E}">
        <p14:creationId xmlns:p14="http://schemas.microsoft.com/office/powerpoint/2010/main" val="2788451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422376"/>
            <a:ext cx="10515600" cy="1302545"/>
          </a:xfrm>
        </p:spPr>
        <p:txBody>
          <a:bodyPr>
            <a:normAutofit/>
          </a:bodyPr>
          <a:lstStyle/>
          <a:p>
            <a:pPr lvl="0" algn="ctr">
              <a:spcBef>
                <a:spcPts val="1000"/>
              </a:spcBef>
            </a:pPr>
            <a:r>
              <a:rPr lang="en-US" sz="3600" b="1" dirty="0">
                <a:solidFill>
                  <a:srgbClr val="0070C0"/>
                </a:solidFill>
              </a:rPr>
              <a:t>Topic</a:t>
            </a:r>
            <a:r>
              <a:rPr lang="en-US" sz="3600" b="1" dirty="0">
                <a:solidFill>
                  <a:prstClr val="black"/>
                </a:solidFill>
              </a:rPr>
              <a:t>: Number of Weeks an Outlet Had Limited Occupancy Due to COVID-19 (p. 2)</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320800"/>
            <a:ext cx="10295562" cy="4463551"/>
          </a:xfrm>
        </p:spPr>
        <p:txBody>
          <a:bodyPr>
            <a:normAutofit fontScale="70000" lnSpcReduction="20000"/>
          </a:bodyPr>
          <a:lstStyle/>
          <a:p>
            <a:pPr marL="0" indent="0">
              <a:buNone/>
            </a:pPr>
            <a:endParaRPr lang="en-US" dirty="0"/>
          </a:p>
          <a:p>
            <a:pPr marL="0" indent="0">
              <a:lnSpc>
                <a:spcPts val="3360"/>
              </a:lnSpc>
              <a:buNone/>
            </a:pPr>
            <a:r>
              <a:rPr lang="en-US" sz="3100" dirty="0"/>
              <a:t>This is the number of weeks during the year that an outlet implemented limited public occupancy practices for in person services at the library building in response to the Coronavirus (COVID-19) pandemic. </a:t>
            </a:r>
          </a:p>
          <a:p>
            <a:pPr marL="0" indent="0">
              <a:lnSpc>
                <a:spcPts val="3360"/>
              </a:lnSpc>
              <a:buNone/>
            </a:pPr>
            <a:endParaRPr lang="en-US" sz="3100" dirty="0"/>
          </a:p>
          <a:p>
            <a:pPr marL="0" indent="0">
              <a:lnSpc>
                <a:spcPts val="3360"/>
              </a:lnSpc>
              <a:buNone/>
            </a:pPr>
            <a:r>
              <a:rPr lang="en-US" sz="3100" dirty="0"/>
              <a:t>NOTE: Round to the nearest whole number. If building did not have a limited occupancy or similar practice due to the pandemic, enter zero. Weeks can be counted in both the Number of Weeks Library is Open (Q9.16) and the Number of Weeks an Outlet Had Limited Occupancy</a:t>
            </a:r>
            <a:endParaRPr lang="en-US" sz="3100" u="sng" dirty="0"/>
          </a:p>
        </p:txBody>
      </p:sp>
    </p:spTree>
    <p:extLst>
      <p:ext uri="{BB962C8B-B14F-4D97-AF65-F5344CB8AC3E}">
        <p14:creationId xmlns:p14="http://schemas.microsoft.com/office/powerpoint/2010/main" val="327912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361155"/>
            <a:ext cx="10515600" cy="1302545"/>
          </a:xfrm>
        </p:spPr>
        <p:txBody>
          <a:bodyPr>
            <a:normAutofit/>
          </a:bodyPr>
          <a:lstStyle/>
          <a:p>
            <a:pPr lvl="0" algn="ctr">
              <a:spcBef>
                <a:spcPts val="1000"/>
              </a:spcBef>
            </a:pPr>
            <a:r>
              <a:rPr lang="en-US" sz="3600" b="1" dirty="0">
                <a:solidFill>
                  <a:srgbClr val="0070C0"/>
                </a:solidFill>
              </a:rPr>
              <a:t>Topic</a:t>
            </a:r>
            <a:r>
              <a:rPr lang="en-US" sz="3600" b="1" dirty="0">
                <a:solidFill>
                  <a:prstClr val="black"/>
                </a:solidFill>
              </a:rPr>
              <a:t>: Number of Weeks an Outlet Had Limited Occupancy Due to COVID-19 (p. 3)</a:t>
            </a:r>
            <a:endParaRPr lang="en-US" sz="3600"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531706"/>
            <a:ext cx="10295562" cy="4592547"/>
          </a:xfrm>
        </p:spPr>
        <p:txBody>
          <a:bodyPr>
            <a:normAutofit/>
          </a:bodyPr>
          <a:lstStyle/>
          <a:p>
            <a:pPr marL="0" indent="0">
              <a:buNone/>
            </a:pPr>
            <a:endParaRPr lang="en-US" dirty="0"/>
          </a:p>
          <a:p>
            <a:pPr marL="0" indent="0">
              <a:lnSpc>
                <a:spcPts val="2200"/>
              </a:lnSpc>
              <a:buNone/>
            </a:pPr>
            <a:r>
              <a:rPr lang="en-US" sz="2400" dirty="0"/>
              <a:t>due to COVID-19 (that is, a library was open to the public </a:t>
            </a:r>
            <a:r>
              <a:rPr lang="en-US" sz="2400" b="1" dirty="0"/>
              <a:t>and</a:t>
            </a:r>
            <a:r>
              <a:rPr lang="en-US" sz="2400" dirty="0"/>
              <a:t> implementing limited occupancy practices in the same week). </a:t>
            </a:r>
          </a:p>
          <a:p>
            <a:pPr marL="0" indent="0">
              <a:lnSpc>
                <a:spcPts val="2200"/>
              </a:lnSpc>
              <a:buNone/>
            </a:pPr>
            <a:endParaRPr lang="en-US" sz="2400" dirty="0"/>
          </a:p>
          <a:p>
            <a:pPr marL="0" indent="0">
              <a:lnSpc>
                <a:spcPts val="2200"/>
              </a:lnSpc>
              <a:buNone/>
            </a:pPr>
            <a:r>
              <a:rPr lang="en-US" sz="2400" dirty="0"/>
              <a:t>The Number of Weeks an Outlet Had Limited Occupancy Due to COVID-19 should not be greater than the Number of Weeks a Library is Open (Q9.16). Limited public occupancy practices can include reduced hours open, limits on the number of public members inside the physical building, appointment only on-site library use, visitor time limits, closed stacks or meeting rooms, etc.</a:t>
            </a:r>
          </a:p>
          <a:p>
            <a:pPr marL="0" indent="0">
              <a:buNone/>
            </a:pPr>
            <a:endParaRPr lang="en-US" u="sng" dirty="0"/>
          </a:p>
        </p:txBody>
      </p:sp>
    </p:spTree>
    <p:extLst>
      <p:ext uri="{BB962C8B-B14F-4D97-AF65-F5344CB8AC3E}">
        <p14:creationId xmlns:p14="http://schemas.microsoft.com/office/powerpoint/2010/main" val="2363320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92301"/>
            <a:ext cx="10515600" cy="1790700"/>
          </a:xfrm>
        </p:spPr>
        <p:txBody>
          <a:bodyPr>
            <a:normAutofit fontScale="90000"/>
          </a:bodyPr>
          <a:lstStyle/>
          <a:p>
            <a:pPr algn="ctr"/>
            <a:r>
              <a:rPr lang="en-US" b="1" dirty="0">
                <a:solidFill>
                  <a:srgbClr val="0070C0"/>
                </a:solidFill>
              </a:rPr>
              <a:t>Changes in Part 3 Library Programs in NYS Annual Report for Public and Association Libraries Due to COVID-19</a:t>
            </a:r>
            <a:endParaRPr lang="en-US" dirty="0">
              <a:solidFill>
                <a:srgbClr val="0070C0"/>
              </a:solidFill>
            </a:endParaRPr>
          </a:p>
        </p:txBody>
      </p:sp>
    </p:spTree>
    <p:extLst>
      <p:ext uri="{BB962C8B-B14F-4D97-AF65-F5344CB8AC3E}">
        <p14:creationId xmlns:p14="http://schemas.microsoft.com/office/powerpoint/2010/main" val="197608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463474"/>
            <a:ext cx="10515600" cy="1302545"/>
          </a:xfrm>
        </p:spPr>
        <p:txBody>
          <a:bodyPr>
            <a:normAutofit/>
          </a:bodyPr>
          <a:lstStyle/>
          <a:p>
            <a:pPr lvl="0" algn="ctr">
              <a:spcBef>
                <a:spcPts val="1000"/>
              </a:spcBef>
            </a:pPr>
            <a:r>
              <a:rPr lang="en-US" sz="3600" b="1" dirty="0">
                <a:solidFill>
                  <a:prstClr val="black"/>
                </a:solidFill>
              </a:rPr>
              <a:t>Part 3, Library Programs, Policies and Services to include Live Virtual Programs</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561672"/>
            <a:ext cx="10295562" cy="4181581"/>
          </a:xfrm>
        </p:spPr>
        <p:txBody>
          <a:bodyPr>
            <a:normAutofit/>
          </a:bodyPr>
          <a:lstStyle/>
          <a:p>
            <a:pPr marL="0" indent="0" algn="ctr">
              <a:buNone/>
            </a:pPr>
            <a:endParaRPr lang="en-US" dirty="0"/>
          </a:p>
          <a:p>
            <a:pPr marL="0" indent="0">
              <a:buNone/>
            </a:pPr>
            <a:r>
              <a:rPr lang="en-US" dirty="0"/>
              <a:t>Following discussion among State Data Coordinators, a consensus has been reached that the number of </a:t>
            </a:r>
            <a:r>
              <a:rPr lang="en-US" b="1" dirty="0"/>
              <a:t>Live Virtual Programs</a:t>
            </a:r>
            <a:r>
              <a:rPr lang="en-US" dirty="0"/>
              <a:t> may be included in Part 3 Programs questions.  If libraries have numbers broken down by target audience, they can added to:   (Q3.17) Adult Program Sessions, (Q3.18) Young Adult Program Sessions, (Q3.19) Children’s Program Sessions, (Q3.20) All Other Program Sessions and (Q3.21) Total Number of Program Sessions. </a:t>
            </a:r>
          </a:p>
          <a:p>
            <a:pPr marL="0" indent="0">
              <a:buNone/>
            </a:pPr>
            <a:endParaRPr lang="en-US" u="sng" dirty="0"/>
          </a:p>
        </p:txBody>
      </p:sp>
    </p:spTree>
    <p:extLst>
      <p:ext uri="{BB962C8B-B14F-4D97-AF65-F5344CB8AC3E}">
        <p14:creationId xmlns:p14="http://schemas.microsoft.com/office/powerpoint/2010/main" val="326147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spcBef>
                <a:spcPts val="1000"/>
              </a:spcBef>
            </a:pPr>
            <a:r>
              <a:rPr lang="en-US" sz="4000" b="1" dirty="0">
                <a:solidFill>
                  <a:prstClr val="black"/>
                </a:solidFill>
              </a:rPr>
              <a:t>Part 3, Live Virtual Program Attendance</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975990"/>
            <a:ext cx="10295562" cy="4767263"/>
          </a:xfrm>
        </p:spPr>
        <p:txBody>
          <a:bodyPr>
            <a:normAutofit lnSpcReduction="10000"/>
          </a:bodyPr>
          <a:lstStyle/>
          <a:p>
            <a:pPr marL="0" indent="0">
              <a:buNone/>
            </a:pPr>
            <a:endParaRPr lang="en-US" dirty="0"/>
          </a:p>
          <a:p>
            <a:pPr marL="0" indent="0">
              <a:lnSpc>
                <a:spcPts val="3000"/>
              </a:lnSpc>
              <a:buNone/>
            </a:pPr>
            <a:r>
              <a:rPr lang="en-US" dirty="0"/>
              <a:t>Following discussion among State Data Coordinators, a consensus has been reached that attendance for Live Virtual Programs may be included in Part 3 Program Attendance questions. If libraries have numbers broken down by target audience, they can be added to: (Q3.24) Adult Program Attendance, (Q3.25) Young Adult Program Attendance, (Q3.26) Children’s Program Attendance, (Q3.27) All Other Program Attendance and (Q3.28) Total Program Attendance). For Live Virtual Program attendance, report unique or peak views. For Facebook, report one-minute views.</a:t>
            </a:r>
          </a:p>
          <a:p>
            <a:pPr marL="0" indent="0">
              <a:buNone/>
            </a:pPr>
            <a:endParaRPr lang="en-US" u="sng" dirty="0"/>
          </a:p>
        </p:txBody>
      </p:sp>
    </p:spTree>
    <p:extLst>
      <p:ext uri="{BB962C8B-B14F-4D97-AF65-F5344CB8AC3E}">
        <p14:creationId xmlns:p14="http://schemas.microsoft.com/office/powerpoint/2010/main" val="2487507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495433"/>
            <a:ext cx="10515600" cy="1302545"/>
          </a:xfrm>
        </p:spPr>
        <p:txBody>
          <a:bodyPr>
            <a:normAutofit/>
          </a:bodyPr>
          <a:lstStyle/>
          <a:p>
            <a:pPr lvl="0" algn="ctr">
              <a:spcBef>
                <a:spcPts val="1000"/>
              </a:spcBef>
            </a:pPr>
            <a:r>
              <a:rPr lang="en-US" sz="3600" b="1" dirty="0">
                <a:solidFill>
                  <a:prstClr val="black"/>
                </a:solidFill>
              </a:rPr>
              <a:t>Part 3, Live Virtual Program Other Sections</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797978"/>
            <a:ext cx="10295562" cy="3524035"/>
          </a:xfrm>
        </p:spPr>
        <p:txBody>
          <a:bodyPr>
            <a:normAutofit/>
          </a:bodyPr>
          <a:lstStyle/>
          <a:p>
            <a:pPr marL="0" indent="0">
              <a:lnSpc>
                <a:spcPts val="3000"/>
              </a:lnSpc>
              <a:buNone/>
            </a:pPr>
            <a:r>
              <a:rPr lang="en-US" dirty="0"/>
              <a:t>Similarly, if libraries have been collecting these statistics, libraries may include numbers of Live Virtual Programs and Live Virtual Program Attendance in these sections:  </a:t>
            </a:r>
          </a:p>
          <a:p>
            <a:pPr marL="0" indent="0">
              <a:lnSpc>
                <a:spcPts val="3000"/>
              </a:lnSpc>
              <a:buNone/>
            </a:pPr>
            <a:r>
              <a:rPr lang="en-US" dirty="0"/>
              <a:t>Summer Reading Program, Early Literacy Programs, Adult Literacy Programs, ESOL (English Speakers of Other Languages) and Digital Literacy.</a:t>
            </a:r>
          </a:p>
          <a:p>
            <a:pPr marL="0" indent="0">
              <a:buNone/>
            </a:pPr>
            <a:endParaRPr lang="en-US" u="sng" dirty="0"/>
          </a:p>
        </p:txBody>
      </p:sp>
    </p:spTree>
    <p:extLst>
      <p:ext uri="{BB962C8B-B14F-4D97-AF65-F5344CB8AC3E}">
        <p14:creationId xmlns:p14="http://schemas.microsoft.com/office/powerpoint/2010/main" val="76249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754855"/>
            <a:ext cx="10515600" cy="1302545"/>
          </a:xfrm>
        </p:spPr>
        <p:txBody>
          <a:bodyPr>
            <a:noAutofit/>
          </a:bodyPr>
          <a:lstStyle/>
          <a:p>
            <a:pPr lvl="0" algn="ctr">
              <a:spcBef>
                <a:spcPts val="1000"/>
              </a:spcBef>
            </a:pPr>
            <a:r>
              <a:rPr lang="en-US" sz="3200" b="1" dirty="0">
                <a:solidFill>
                  <a:prstClr val="black"/>
                </a:solidFill>
              </a:rPr>
              <a:t>Additional NYS Annual Report Question - Part 3, Library Programs, Policies and Services Recordings of Program Content During COVID-19  </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931542"/>
            <a:ext cx="10295562" cy="3811711"/>
          </a:xfrm>
        </p:spPr>
        <p:txBody>
          <a:bodyPr>
            <a:normAutofit/>
          </a:bodyPr>
          <a:lstStyle/>
          <a:p>
            <a:pPr marL="0" indent="0">
              <a:buNone/>
            </a:pPr>
            <a:endParaRPr lang="en-US" dirty="0"/>
          </a:p>
          <a:p>
            <a:r>
              <a:rPr lang="en-US" dirty="0"/>
              <a:t>Report total number of recordings of program content during COVID-19 pandemic. </a:t>
            </a:r>
          </a:p>
          <a:p>
            <a:pPr marL="0" indent="0">
              <a:buNone/>
            </a:pPr>
            <a:endParaRPr lang="en-US" dirty="0"/>
          </a:p>
          <a:p>
            <a:pPr marL="0" indent="0">
              <a:buNone/>
            </a:pPr>
            <a:r>
              <a:rPr lang="en-US" dirty="0"/>
              <a:t> (Response is </a:t>
            </a:r>
            <a:r>
              <a:rPr lang="en-US" b="1" dirty="0"/>
              <a:t>optional</a:t>
            </a:r>
            <a:r>
              <a:rPr lang="en-US" i="1" dirty="0"/>
              <a:t>.  Responses to new questions requiring numerical data may be estimated or left blank the first year.)</a:t>
            </a:r>
            <a:r>
              <a:rPr lang="en-US" dirty="0"/>
              <a:t> </a:t>
            </a:r>
          </a:p>
          <a:p>
            <a:endParaRPr lang="en-US" dirty="0"/>
          </a:p>
          <a:p>
            <a:pPr marL="0" indent="0">
              <a:buNone/>
            </a:pPr>
            <a:endParaRPr lang="en-US" u="sng" dirty="0"/>
          </a:p>
        </p:txBody>
      </p:sp>
    </p:spTree>
    <p:extLst>
      <p:ext uri="{BB962C8B-B14F-4D97-AF65-F5344CB8AC3E}">
        <p14:creationId xmlns:p14="http://schemas.microsoft.com/office/powerpoint/2010/main" val="2397918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310355"/>
            <a:ext cx="10515600" cy="1302545"/>
          </a:xfrm>
        </p:spPr>
        <p:txBody>
          <a:bodyPr>
            <a:normAutofit/>
          </a:bodyPr>
          <a:lstStyle/>
          <a:p>
            <a:pPr lvl="0" algn="ctr">
              <a:spcBef>
                <a:spcPts val="1000"/>
              </a:spcBef>
            </a:pPr>
            <a:r>
              <a:rPr lang="en-US" sz="3600" b="1" dirty="0">
                <a:solidFill>
                  <a:prstClr val="black"/>
                </a:solidFill>
              </a:rPr>
              <a:t>Total Number of Library Programs </a:t>
            </a:r>
            <a:br>
              <a:rPr lang="en-US" sz="3600" b="1" dirty="0">
                <a:solidFill>
                  <a:prstClr val="black"/>
                </a:solidFill>
              </a:rPr>
            </a:br>
            <a:r>
              <a:rPr lang="en-US" sz="3600" b="1" dirty="0">
                <a:solidFill>
                  <a:prstClr val="black"/>
                </a:solidFill>
              </a:rPr>
              <a:t>(Federal Data Element Definition)  </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503435" y="1665386"/>
            <a:ext cx="11311846" cy="4230268"/>
          </a:xfrm>
        </p:spPr>
        <p:txBody>
          <a:bodyPr>
            <a:normAutofit fontScale="55000" lnSpcReduction="20000"/>
          </a:bodyPr>
          <a:lstStyle/>
          <a:p>
            <a:pPr marL="0" indent="0">
              <a:lnSpc>
                <a:spcPts val="2640"/>
              </a:lnSpc>
              <a:buNone/>
            </a:pPr>
            <a:r>
              <a:rPr lang="en-US" sz="3300" dirty="0"/>
              <a:t>A program is any planned event which introduces the group attending to any of the broad range of library services or activities or which directly provides information to participants. Programs may cover use of the library, library services, or library tours. Programs may also provide cultural, recreational, or educational information, often designed to meet a specific social need. Examples of these types of programs include film showings, lectures, story hours, literacy, English as a second language, citizenship classes, and book discussions. Count all programs, whether held on- or off-site, that are sponsored or co-sponsored by the library. Exclude programs sponsored by other groups that use library facilities. If programs are offered as a series, count each program in the series. For example, a film series offered once a week for eight weeks should be counted as eight programs. Note: Exclude library activities delivered on a one-to-one basis, rather than to a group, such as one-to-one literacy tutoring, services to homebound, resume writing assistance, homework assistance, and mentoring activities.</a:t>
            </a:r>
          </a:p>
          <a:p>
            <a:pPr marL="0" indent="0">
              <a:buNone/>
            </a:pPr>
            <a:endParaRPr lang="en-US" dirty="0"/>
          </a:p>
          <a:p>
            <a:pPr marL="0" indent="0">
              <a:buNone/>
            </a:pPr>
            <a:endParaRPr lang="en-US" u="sng" dirty="0"/>
          </a:p>
        </p:txBody>
      </p:sp>
    </p:spTree>
    <p:extLst>
      <p:ext uri="{BB962C8B-B14F-4D97-AF65-F5344CB8AC3E}">
        <p14:creationId xmlns:p14="http://schemas.microsoft.com/office/powerpoint/2010/main" val="2441190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247363"/>
            <a:ext cx="10515600" cy="1302545"/>
          </a:xfrm>
        </p:spPr>
        <p:txBody>
          <a:bodyPr>
            <a:normAutofit/>
          </a:bodyPr>
          <a:lstStyle/>
          <a:p>
            <a:pPr algn="ctr"/>
            <a:r>
              <a:rPr lang="en-US" b="1" dirty="0">
                <a:solidFill>
                  <a:prstClr val="black"/>
                </a:solidFill>
              </a:rPr>
              <a:t>Questions</a:t>
            </a:r>
            <a:endParaRPr lang="en-US" dirty="0"/>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295562" cy="4602822"/>
          </a:xfrm>
        </p:spPr>
        <p:txBody>
          <a:bodyPr>
            <a:normAutofit/>
          </a:bodyPr>
          <a:lstStyle/>
          <a:p>
            <a:pPr marL="0" indent="0">
              <a:buNone/>
            </a:pPr>
            <a:r>
              <a:rPr lang="en-US" dirty="0"/>
              <a:t>				</a:t>
            </a:r>
          </a:p>
          <a:p>
            <a:pPr marL="0" indent="0">
              <a:buNone/>
            </a:pPr>
            <a:r>
              <a:rPr lang="en-US" dirty="0"/>
              <a:t>				</a:t>
            </a:r>
            <a:endParaRPr lang="en-US" u="sng" dirty="0"/>
          </a:p>
        </p:txBody>
      </p:sp>
      <p:pic>
        <p:nvPicPr>
          <p:cNvPr id="6" name="Picture 5" descr="A picture containing indoor, table, different, young&#10;&#10;Description automatically generated">
            <a:extLst>
              <a:ext uri="{FF2B5EF4-FFF2-40B4-BE49-F238E27FC236}">
                <a16:creationId xmlns:a16="http://schemas.microsoft.com/office/drawing/2014/main" id="{4FBE14DD-B8A0-40B4-B14C-6730589769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47516" y="1549908"/>
            <a:ext cx="4696968" cy="3758184"/>
          </a:xfrm>
          <a:prstGeom prst="rect">
            <a:avLst/>
          </a:prstGeom>
        </p:spPr>
      </p:pic>
      <p:sp>
        <p:nvSpPr>
          <p:cNvPr id="7" name="TextBox 6">
            <a:extLst>
              <a:ext uri="{FF2B5EF4-FFF2-40B4-BE49-F238E27FC236}">
                <a16:creationId xmlns:a16="http://schemas.microsoft.com/office/drawing/2014/main" id="{506FA97A-7B44-4F10-A3AC-CE93614996F2}"/>
              </a:ext>
            </a:extLst>
          </p:cNvPr>
          <p:cNvSpPr txBox="1"/>
          <p:nvPr/>
        </p:nvSpPr>
        <p:spPr>
          <a:xfrm>
            <a:off x="3747516" y="5308092"/>
            <a:ext cx="4696968" cy="230832"/>
          </a:xfrm>
          <a:prstGeom prst="rect">
            <a:avLst/>
          </a:prstGeom>
          <a:noFill/>
        </p:spPr>
        <p:txBody>
          <a:bodyPr wrap="square" rtlCol="0">
            <a:spAutoFit/>
          </a:bodyPr>
          <a:lstStyle/>
          <a:p>
            <a:r>
              <a:rPr lang="en-US" sz="900">
                <a:hlinkClick r:id="rId3" tooltip="http://prepactsat.com/should-i-take-the-act-or-the-sat/"/>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97761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sz="3600" b="1" dirty="0">
                <a:solidFill>
                  <a:prstClr val="black"/>
                </a:solidFill>
              </a:rPr>
              <a:t>Questions from Systems - General</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295562" cy="4602822"/>
          </a:xfrm>
        </p:spPr>
        <p:txBody>
          <a:bodyPr>
            <a:normAutofit/>
          </a:bodyPr>
          <a:lstStyle/>
          <a:p>
            <a:pPr marL="0" indent="0">
              <a:buNone/>
            </a:pPr>
            <a:r>
              <a:rPr lang="en-US" dirty="0"/>
              <a:t>				</a:t>
            </a:r>
          </a:p>
          <a:p>
            <a:pPr marL="0" indent="0">
              <a:buNone/>
            </a:pPr>
            <a:r>
              <a:rPr lang="en-US" dirty="0"/>
              <a:t>				</a:t>
            </a:r>
            <a:endParaRPr lang="en-US" u="sng" dirty="0"/>
          </a:p>
        </p:txBody>
      </p:sp>
      <p:sp>
        <p:nvSpPr>
          <p:cNvPr id="7" name="TextBox 6">
            <a:extLst>
              <a:ext uri="{FF2B5EF4-FFF2-40B4-BE49-F238E27FC236}">
                <a16:creationId xmlns:a16="http://schemas.microsoft.com/office/drawing/2014/main" id="{506FA97A-7B44-4F10-A3AC-CE93614996F2}"/>
              </a:ext>
            </a:extLst>
          </p:cNvPr>
          <p:cNvSpPr txBox="1"/>
          <p:nvPr/>
        </p:nvSpPr>
        <p:spPr>
          <a:xfrm>
            <a:off x="380143" y="1092628"/>
            <a:ext cx="11445411" cy="4801314"/>
          </a:xfrm>
          <a:prstGeom prst="rect">
            <a:avLst/>
          </a:prstGeom>
          <a:noFill/>
        </p:spPr>
        <p:txBody>
          <a:bodyPr wrap="square" rtlCol="0">
            <a:spAutoFit/>
          </a:bodyPr>
          <a:lstStyle/>
          <a:p>
            <a:r>
              <a:rPr lang="en-US" b="1" dirty="0"/>
              <a:t>General questions:</a:t>
            </a:r>
          </a:p>
          <a:p>
            <a:r>
              <a:rPr lang="en-US" dirty="0"/>
              <a:t> Q. Is question 1.50 “Unusual Circumstances” going to be on the annual report this year and if so, how are you advising libraries to answer that?</a:t>
            </a:r>
          </a:p>
          <a:p>
            <a:endParaRPr lang="en-US" dirty="0"/>
          </a:p>
          <a:p>
            <a:r>
              <a:rPr lang="en-US" dirty="0">
                <a:solidFill>
                  <a:srgbClr val="0070C0"/>
                </a:solidFill>
              </a:rPr>
              <a:t>A. Q1.50 will continue to be on the report; Libraries should continue to answer this question regarding unusual circumstances other than COVID-19.  That could include heavy weeding, a fire, flood, or other.  Libraries should add a note if services were impacted by circumstances in addition to the COVID-19 pandemic.</a:t>
            </a:r>
          </a:p>
          <a:p>
            <a:r>
              <a:rPr lang="en-US" dirty="0"/>
              <a:t>  </a:t>
            </a:r>
          </a:p>
          <a:p>
            <a:r>
              <a:rPr lang="en-US" dirty="0"/>
              <a:t>Q.I expect nearly every statistic that has to do with the general public (circulation, program attendance, hours open, visits, etc.) to change dramatically from 2019 to 2020. Can we assume that there will be more edit checks and requests for notes/ corrections as a result? </a:t>
            </a:r>
          </a:p>
          <a:p>
            <a:endParaRPr lang="en-US" dirty="0"/>
          </a:p>
          <a:p>
            <a:r>
              <a:rPr lang="en-US" dirty="0">
                <a:solidFill>
                  <a:srgbClr val="0070C0"/>
                </a:solidFill>
              </a:rPr>
              <a:t>A. There will be some disabling of federal edit checks that are programmed in the software. We will not be asking for the typical edit checks and you should see fewer requests for corrections and notes of explanation.</a:t>
            </a:r>
          </a:p>
          <a:p>
            <a:endParaRPr lang="en-US" dirty="0"/>
          </a:p>
        </p:txBody>
      </p:sp>
    </p:spTree>
    <p:extLst>
      <p:ext uri="{BB962C8B-B14F-4D97-AF65-F5344CB8AC3E}">
        <p14:creationId xmlns:p14="http://schemas.microsoft.com/office/powerpoint/2010/main" val="145022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7751-EF37-4185-9315-47AD67B7FC24}"/>
              </a:ext>
            </a:extLst>
          </p:cNvPr>
          <p:cNvSpPr>
            <a:spLocks noGrp="1"/>
          </p:cNvSpPr>
          <p:nvPr>
            <p:ph type="title"/>
          </p:nvPr>
        </p:nvSpPr>
        <p:spPr/>
        <p:txBody>
          <a:bodyPr>
            <a:normAutofit fontScale="90000"/>
          </a:bodyPr>
          <a:lstStyle/>
          <a:p>
            <a:pPr algn="ctr"/>
            <a:r>
              <a:rPr lang="en-US" sz="5000" dirty="0">
                <a:solidFill>
                  <a:srgbClr val="0070C0"/>
                </a:solidFill>
              </a:rPr>
              <a:t>Changes to the 2020 Annual Report as a Result of COVID</a:t>
            </a:r>
          </a:p>
        </p:txBody>
      </p:sp>
      <p:sp>
        <p:nvSpPr>
          <p:cNvPr id="3" name="Content Placeholder 2">
            <a:extLst>
              <a:ext uri="{FF2B5EF4-FFF2-40B4-BE49-F238E27FC236}">
                <a16:creationId xmlns:a16="http://schemas.microsoft.com/office/drawing/2014/main" id="{0FE3898F-0A55-4FD4-90ED-BF7B1F7F00D5}"/>
              </a:ext>
            </a:extLst>
          </p:cNvPr>
          <p:cNvSpPr>
            <a:spLocks noGrp="1"/>
          </p:cNvSpPr>
          <p:nvPr>
            <p:ph idx="1"/>
          </p:nvPr>
        </p:nvSpPr>
        <p:spPr>
          <a:xfrm>
            <a:off x="838200" y="1825625"/>
            <a:ext cx="10515600" cy="3866258"/>
          </a:xfrm>
        </p:spPr>
        <p:txBody>
          <a:bodyPr>
            <a:normAutofit fontScale="92500" lnSpcReduction="20000"/>
          </a:bodyPr>
          <a:lstStyle/>
          <a:p>
            <a:endParaRPr lang="en-US" sz="3600" dirty="0"/>
          </a:p>
          <a:p>
            <a:r>
              <a:rPr lang="en-US" sz="3600" dirty="0"/>
              <a:t>15 Yes/ No questions added to the Public Library Survey by IMLS</a:t>
            </a:r>
          </a:p>
          <a:p>
            <a:endParaRPr lang="en-US" sz="3600" dirty="0"/>
          </a:p>
          <a:p>
            <a:r>
              <a:rPr lang="en-US" sz="3600" dirty="0"/>
              <a:t>One Yes/No Question added by NYS Library</a:t>
            </a:r>
          </a:p>
          <a:p>
            <a:endParaRPr lang="en-US" sz="3600" dirty="0"/>
          </a:p>
          <a:p>
            <a:r>
              <a:rPr lang="en-US" sz="3600" dirty="0"/>
              <a:t>Live Virtual Programs may be counted in the Program Counts </a:t>
            </a:r>
          </a:p>
          <a:p>
            <a:endParaRPr lang="en-US" dirty="0"/>
          </a:p>
          <a:p>
            <a:endParaRPr lang="en-US" dirty="0"/>
          </a:p>
        </p:txBody>
      </p:sp>
    </p:spTree>
    <p:extLst>
      <p:ext uri="{BB962C8B-B14F-4D97-AF65-F5344CB8AC3E}">
        <p14:creationId xmlns:p14="http://schemas.microsoft.com/office/powerpoint/2010/main" val="162386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b="1" dirty="0">
                <a:solidFill>
                  <a:prstClr val="black"/>
                </a:solidFill>
              </a:rPr>
              <a:t>Questions from Systems</a:t>
            </a:r>
            <a:endParaRPr lang="en-US" sz="4000" b="1"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295562" cy="4602822"/>
          </a:xfrm>
        </p:spPr>
        <p:txBody>
          <a:bodyPr>
            <a:normAutofit/>
          </a:bodyPr>
          <a:lstStyle/>
          <a:p>
            <a:pPr marL="0" indent="0">
              <a:buNone/>
            </a:pPr>
            <a:r>
              <a:rPr lang="en-US" dirty="0"/>
              <a:t>				</a:t>
            </a:r>
          </a:p>
          <a:p>
            <a:pPr marL="0" indent="0">
              <a:buNone/>
            </a:pPr>
            <a:r>
              <a:rPr lang="en-US" dirty="0"/>
              <a:t>				</a:t>
            </a:r>
            <a:endParaRPr lang="en-US" u="sng" dirty="0"/>
          </a:p>
        </p:txBody>
      </p:sp>
      <p:sp>
        <p:nvSpPr>
          <p:cNvPr id="7" name="TextBox 6">
            <a:extLst>
              <a:ext uri="{FF2B5EF4-FFF2-40B4-BE49-F238E27FC236}">
                <a16:creationId xmlns:a16="http://schemas.microsoft.com/office/drawing/2014/main" id="{506FA97A-7B44-4F10-A3AC-CE93614996F2}"/>
              </a:ext>
            </a:extLst>
          </p:cNvPr>
          <p:cNvSpPr txBox="1"/>
          <p:nvPr/>
        </p:nvSpPr>
        <p:spPr>
          <a:xfrm>
            <a:off x="380143" y="1092628"/>
            <a:ext cx="11445411" cy="5078313"/>
          </a:xfrm>
          <a:prstGeom prst="rect">
            <a:avLst/>
          </a:prstGeom>
          <a:noFill/>
        </p:spPr>
        <p:txBody>
          <a:bodyPr wrap="square" rtlCol="0">
            <a:spAutoFit/>
          </a:bodyPr>
          <a:lstStyle/>
          <a:p>
            <a:r>
              <a:rPr lang="en-US" dirty="0">
                <a:ea typeface="Times New Roman" panose="02020603050405020304" pitchFamily="18" charset="0"/>
                <a:cs typeface="Times New Roman" panose="02020603050405020304" pitchFamily="18" charset="0"/>
              </a:rPr>
              <a:t>Q. For Staff Information, the instructions ask for “all positions funded in the library’s budget whether those positions are filled or not.” Some libraries in my system have amended staffing and budgets as a result of the shutdown. How should this information be reported? Is the intent what was originally budgeted for the fiscal year or the budget as it stood at the end of the fiscal year?</a:t>
            </a:r>
          </a:p>
          <a:p>
            <a:endParaRPr lang="en-US" dirty="0">
              <a:ea typeface="Calibri" panose="020F0502020204030204" pitchFamily="34" charset="0"/>
              <a:cs typeface="Times New Roman" panose="02020603050405020304" pitchFamily="18" charset="0"/>
            </a:endParaRPr>
          </a:p>
          <a:p>
            <a:r>
              <a:rPr lang="en-US" dirty="0">
                <a:solidFill>
                  <a:srgbClr val="0070C0"/>
                </a:solidFill>
                <a:ea typeface="Times New Roman" panose="02020603050405020304" pitchFamily="18" charset="0"/>
                <a:cs typeface="Times New Roman" panose="02020603050405020304" pitchFamily="18" charset="0"/>
              </a:rPr>
              <a:t>A. The report should reflect the adjusted annual budget as approved by library trustees at the end of the fiscal year. A note should be added here if there have been large changes from previous year due to shut down.</a:t>
            </a:r>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 </a:t>
            </a:r>
          </a:p>
          <a:p>
            <a:r>
              <a:rPr lang="en-US" dirty="0">
                <a:ea typeface="Calibri" panose="020F0502020204030204" pitchFamily="34" charset="0"/>
                <a:cs typeface="Times New Roman" panose="02020603050405020304" pitchFamily="18" charset="0"/>
              </a:rPr>
              <a:t> </a:t>
            </a:r>
          </a:p>
          <a:p>
            <a:r>
              <a:rPr lang="en-US" dirty="0">
                <a:ea typeface="Calibri" panose="020F0502020204030204" pitchFamily="34" charset="0"/>
                <a:cs typeface="Times New Roman" panose="02020603050405020304" pitchFamily="18" charset="0"/>
              </a:rPr>
              <a:t>Q. How should a library count the hours open? </a:t>
            </a:r>
          </a:p>
          <a:p>
            <a:endParaRPr lang="en-US" dirty="0">
              <a:ea typeface="Calibri" panose="020F0502020204030204" pitchFamily="34" charset="0"/>
              <a:cs typeface="Times New Roman" panose="02020603050405020304" pitchFamily="18" charset="0"/>
            </a:endParaRPr>
          </a:p>
          <a:p>
            <a:r>
              <a:rPr lang="en-US" dirty="0">
                <a:solidFill>
                  <a:srgbClr val="0070C0"/>
                </a:solidFill>
                <a:ea typeface="Times New Roman" panose="02020603050405020304" pitchFamily="18" charset="0"/>
                <a:cs typeface="Times New Roman" panose="02020603050405020304" pitchFamily="18" charset="0"/>
              </a:rPr>
              <a:t>A. The federal definition for hours open is used -  which is hours that the building is accessible to the public, (regardless of staff access and other service provided.) </a:t>
            </a:r>
            <a:endParaRPr lang="en-US" dirty="0">
              <a:ea typeface="Calibri" panose="020F0502020204030204" pitchFamily="34" charset="0"/>
              <a:cs typeface="Times New Roman" panose="02020603050405020304" pitchFamily="18" charset="0"/>
            </a:endParaRPr>
          </a:p>
          <a:p>
            <a:r>
              <a:rPr lang="en-US" dirty="0">
                <a:solidFill>
                  <a:srgbClr val="0070C0"/>
                </a:solidFill>
                <a:ea typeface="Times New Roman" panose="02020603050405020304" pitchFamily="18" charset="0"/>
                <a:cs typeface="Times New Roman" panose="02020603050405020304" pitchFamily="18" charset="0"/>
              </a:rPr>
              <a:t>An outlet is considered physically closed when the public cannot access any library buildings or bookmobiles, regardless of staff access.  A building can be physically closed but still offer virtual, Wi-Fi, or "curbside" services outside the building.  In that case a library should not count the hours open.</a:t>
            </a:r>
            <a:endParaRPr lang="en-US" dirty="0">
              <a:ea typeface="Calibri" panose="020F0502020204030204" pitchFamily="34" charset="0"/>
              <a:cs typeface="Times New Roman" panose="02020603050405020304" pitchFamily="18" charset="0"/>
            </a:endParaRPr>
          </a:p>
          <a:p>
            <a:r>
              <a:rPr lang="en-US" dirty="0">
                <a:solidFill>
                  <a:srgbClr val="51A7F9"/>
                </a:solidFill>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67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b="1" dirty="0">
                <a:solidFill>
                  <a:prstClr val="black"/>
                </a:solidFill>
              </a:rPr>
              <a:t>Questions from Systems </a:t>
            </a:r>
            <a:r>
              <a:rPr lang="en-US" b="1" dirty="0">
                <a:solidFill>
                  <a:schemeClr val="bg1"/>
                </a:solidFill>
              </a:rPr>
              <a:t>(p. 2)</a:t>
            </a:r>
            <a:endParaRPr lang="en-US" sz="4000" b="1" dirty="0">
              <a:solidFill>
                <a:schemeClr val="bg1"/>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295562" cy="4602822"/>
          </a:xfrm>
        </p:spPr>
        <p:txBody>
          <a:bodyPr>
            <a:normAutofit/>
          </a:bodyPr>
          <a:lstStyle/>
          <a:p>
            <a:pPr marL="0" indent="0">
              <a:buNone/>
            </a:pPr>
            <a:endParaRPr lang="en-US" dirty="0"/>
          </a:p>
          <a:p>
            <a:pPr marL="0" indent="0">
              <a:buNone/>
            </a:pPr>
            <a:r>
              <a:rPr lang="en-US" dirty="0"/>
              <a:t>Q. Are “lobby services” considered hours open?</a:t>
            </a:r>
          </a:p>
          <a:p>
            <a:pPr marL="0" indent="0">
              <a:buNone/>
            </a:pPr>
            <a:endParaRPr lang="en-US" dirty="0"/>
          </a:p>
          <a:p>
            <a:pPr marL="0" indent="0">
              <a:buNone/>
            </a:pPr>
            <a:r>
              <a:rPr lang="en-US" dirty="0">
                <a:solidFill>
                  <a:srgbClr val="0070C0"/>
                </a:solidFill>
              </a:rPr>
              <a:t>A. No, although the entry part of the building could be open for contactless service, patrons are not able to use the facility.  In that way, Lobby services are considered similar to Curbside services and the hours that a building is accessible for Lobby Services only should not be included in Public Service Hours.</a:t>
            </a:r>
          </a:p>
          <a:p>
            <a:pPr marL="0" indent="0">
              <a:lnSpc>
                <a:spcPct val="170000"/>
              </a:lnSpc>
              <a:buNone/>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8752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b="1" dirty="0">
                <a:solidFill>
                  <a:prstClr val="black"/>
                </a:solidFill>
              </a:rPr>
              <a:t>Questions from Systems- Programs</a:t>
            </a:r>
            <a:endParaRPr lang="en-US" sz="4000" b="1"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295562" cy="4602822"/>
          </a:xfrm>
        </p:spPr>
        <p:txBody>
          <a:bodyPr>
            <a:normAutofit fontScale="25000" lnSpcReduction="20000"/>
          </a:bodyPr>
          <a:lstStyle/>
          <a:p>
            <a:pPr marL="0" marR="0" indent="0">
              <a:lnSpc>
                <a:spcPts val="3000"/>
              </a:lnSpc>
              <a:spcBef>
                <a:spcPts val="0"/>
              </a:spcBef>
              <a:spcAft>
                <a:spcPts val="0"/>
              </a:spcAft>
              <a:buNone/>
            </a:pPr>
            <a:r>
              <a:rPr lang="en-US" sz="8000" dirty="0">
                <a:ea typeface="Calibri" panose="020F0502020204030204" pitchFamily="34" charset="0"/>
                <a:cs typeface="Times New Roman" panose="02020603050405020304" pitchFamily="18" charset="0"/>
              </a:rPr>
              <a:t>Q. Should Live Virtual Programs be included the count of Programs in the Annual Report?</a:t>
            </a:r>
          </a:p>
          <a:p>
            <a:pPr marL="0" marR="0" indent="0">
              <a:lnSpc>
                <a:spcPts val="3000"/>
              </a:lnSpc>
              <a:spcBef>
                <a:spcPts val="0"/>
              </a:spcBef>
              <a:spcAft>
                <a:spcPts val="0"/>
              </a:spcAft>
              <a:buNone/>
            </a:pPr>
            <a:r>
              <a:rPr lang="en-US" sz="8000" dirty="0">
                <a:solidFill>
                  <a:srgbClr val="0070C0"/>
                </a:solidFill>
                <a:ea typeface="Calibri" panose="020F0502020204030204" pitchFamily="34" charset="0"/>
                <a:cs typeface="Times New Roman" panose="02020603050405020304" pitchFamily="18" charset="0"/>
              </a:rPr>
              <a:t>A. Yes - Live Virtual Programs should be included in the Program Session counts (Q3.17, 3.18, 3.19, 3.20, 3.21) and Program Attendance counts (Q3.24,3.25,3.26,3.27, and 3.28). They can also be included in the subsections Summer Reading Program, Early Literacy, Adult Literacy, ESOL, Digital Literacy.</a:t>
            </a:r>
            <a:endParaRPr lang="en-US" sz="8000" dirty="0">
              <a:ea typeface="Calibri" panose="020F0502020204030204" pitchFamily="34" charset="0"/>
              <a:cs typeface="Times New Roman" panose="02020603050405020304" pitchFamily="18" charset="0"/>
            </a:endParaRPr>
          </a:p>
          <a:p>
            <a:pPr marL="0" marR="0" indent="0">
              <a:lnSpc>
                <a:spcPts val="3000"/>
              </a:lnSpc>
              <a:spcBef>
                <a:spcPts val="0"/>
              </a:spcBef>
              <a:spcAft>
                <a:spcPts val="0"/>
              </a:spcAft>
              <a:buNone/>
            </a:pPr>
            <a:r>
              <a:rPr lang="en-US" sz="8000" dirty="0">
                <a:ea typeface="Calibri" panose="020F0502020204030204" pitchFamily="34" charset="0"/>
                <a:cs typeface="Times New Roman" panose="02020603050405020304" pitchFamily="18" charset="0"/>
              </a:rPr>
              <a:t> </a:t>
            </a:r>
          </a:p>
          <a:p>
            <a:pPr marL="0" marR="0" indent="0">
              <a:lnSpc>
                <a:spcPts val="3000"/>
              </a:lnSpc>
              <a:spcBef>
                <a:spcPts val="0"/>
              </a:spcBef>
              <a:spcAft>
                <a:spcPts val="0"/>
              </a:spcAft>
              <a:buNone/>
            </a:pPr>
            <a:r>
              <a:rPr lang="en-US" sz="8000" dirty="0">
                <a:ea typeface="Calibri" panose="020F0502020204030204" pitchFamily="34" charset="0"/>
                <a:cs typeface="Times New Roman" panose="02020603050405020304" pitchFamily="18" charset="0"/>
              </a:rPr>
              <a:t>Q. Should Recordings of Program Content be included in the count of Programs in the Annual Report?</a:t>
            </a:r>
          </a:p>
          <a:p>
            <a:pPr marL="0" marR="0" indent="0">
              <a:lnSpc>
                <a:spcPts val="3000"/>
              </a:lnSpc>
              <a:spcBef>
                <a:spcPts val="0"/>
              </a:spcBef>
              <a:spcAft>
                <a:spcPts val="0"/>
              </a:spcAft>
              <a:buNone/>
            </a:pPr>
            <a:r>
              <a:rPr lang="en-US" sz="8000" dirty="0">
                <a:solidFill>
                  <a:srgbClr val="0070C0"/>
                </a:solidFill>
                <a:ea typeface="Calibri" panose="020F0502020204030204" pitchFamily="34" charset="0"/>
                <a:cs typeface="Times New Roman" panose="02020603050405020304" pitchFamily="18" charset="0"/>
              </a:rPr>
              <a:t>A. No - Recordings of Program Content do not meet the definition of a Program used in the federal Public Library Survey.</a:t>
            </a:r>
            <a:endParaRPr lang="en-US" sz="80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8000" dirty="0">
                <a:solidFill>
                  <a:srgbClr val="0070C0"/>
                </a:solidFill>
                <a:ea typeface="Calibri" panose="020F0502020204030204" pitchFamily="34" charset="0"/>
                <a:cs typeface="Times New Roman" panose="02020603050405020304" pitchFamily="18" charset="0"/>
              </a:rPr>
              <a:t> </a:t>
            </a:r>
            <a:endParaRPr lang="en-US" sz="8000" dirty="0">
              <a:ea typeface="Calibri" panose="020F0502020204030204" pitchFamily="34" charset="0"/>
              <a:cs typeface="Times New Roman" panose="02020603050405020304" pitchFamily="18" charset="0"/>
            </a:endParaRPr>
          </a:p>
          <a:p>
            <a:pPr marL="0" indent="0">
              <a:buNone/>
            </a:pPr>
            <a:r>
              <a:rPr lang="en-US" sz="4900" dirty="0"/>
              <a:t>		</a:t>
            </a:r>
          </a:p>
          <a:p>
            <a:pPr marL="0" indent="0">
              <a:buNone/>
            </a:pPr>
            <a:r>
              <a:rPr lang="en-US" dirty="0"/>
              <a:t>				</a:t>
            </a:r>
            <a:endParaRPr lang="en-US" u="sng" dirty="0"/>
          </a:p>
        </p:txBody>
      </p:sp>
    </p:spTree>
    <p:extLst>
      <p:ext uri="{BB962C8B-B14F-4D97-AF65-F5344CB8AC3E}">
        <p14:creationId xmlns:p14="http://schemas.microsoft.com/office/powerpoint/2010/main" val="1590857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b="1" dirty="0">
                <a:solidFill>
                  <a:prstClr val="black"/>
                </a:solidFill>
              </a:rPr>
              <a:t>Questions from Systems </a:t>
            </a:r>
            <a:r>
              <a:rPr lang="en-US" sz="4000" b="1" dirty="0"/>
              <a:t> </a:t>
            </a:r>
            <a:r>
              <a:rPr lang="en-US" sz="4000" b="1" dirty="0">
                <a:solidFill>
                  <a:schemeClr val="bg1"/>
                </a:solidFill>
              </a:rPr>
              <a:t>(p. 3)</a:t>
            </a: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633573" y="1140431"/>
            <a:ext cx="11150885" cy="4438436"/>
          </a:xfrm>
        </p:spPr>
        <p:txBody>
          <a:bodyPr>
            <a:normAutofit fontScale="25000" lnSpcReduction="20000"/>
          </a:bodyPr>
          <a:lstStyle/>
          <a:p>
            <a:pPr marL="0" marR="0" indent="0">
              <a:spcBef>
                <a:spcPts val="0"/>
              </a:spcBef>
              <a:spcAft>
                <a:spcPts val="0"/>
              </a:spcAft>
              <a:buNone/>
            </a:pPr>
            <a:endParaRPr lang="en-US" sz="48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8000" dirty="0">
                <a:ea typeface="Calibri" panose="020F0502020204030204" pitchFamily="34" charset="0"/>
                <a:cs typeface="Times New Roman" panose="02020603050405020304" pitchFamily="18" charset="0"/>
              </a:rPr>
              <a:t>Q. For the programming numbers you are asking for in the new COVID section, are those to be reported in the regular programming section as well? I.e., with the overall programming numbers, and with Summer Reading?</a:t>
            </a:r>
          </a:p>
          <a:p>
            <a:pPr marL="0" marR="0" indent="0">
              <a:spcBef>
                <a:spcPts val="0"/>
              </a:spcBef>
              <a:spcAft>
                <a:spcPts val="0"/>
              </a:spcAft>
              <a:buNone/>
            </a:pPr>
            <a:endParaRPr lang="en-US" sz="80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8000" dirty="0">
                <a:solidFill>
                  <a:srgbClr val="0070C0"/>
                </a:solidFill>
                <a:ea typeface="Calibri" panose="020F0502020204030204" pitchFamily="34" charset="0"/>
                <a:cs typeface="Times New Roman" panose="02020603050405020304" pitchFamily="18" charset="0"/>
              </a:rPr>
              <a:t>A. The questions on COVID-19 should be included in the regular programming section where they already meet the definition of a program.  Live Virtual Programs would be reported with the current programming elements (regular programming and Summer Reading).  Attendance for Live Virtual Programs should be counted as unique or peak views. For Facebook, report one-minute views as attendance. </a:t>
            </a:r>
          </a:p>
          <a:p>
            <a:pPr marL="1371600" marR="0" indent="-1371600">
              <a:spcBef>
                <a:spcPts val="0"/>
              </a:spcBef>
              <a:spcAft>
                <a:spcPts val="0"/>
              </a:spcAft>
              <a:buAutoNum type="alphaUcPeriod"/>
            </a:pPr>
            <a:endParaRPr lang="en-US" sz="80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8000" dirty="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8000" dirty="0">
                <a:ea typeface="Calibri" panose="020F0502020204030204" pitchFamily="34" charset="0"/>
                <a:cs typeface="Times New Roman" panose="02020603050405020304" pitchFamily="18" charset="0"/>
              </a:rPr>
              <a:t>Q. What about recorded virtual programs?</a:t>
            </a:r>
          </a:p>
          <a:p>
            <a:pPr marL="0" marR="0" indent="0">
              <a:spcBef>
                <a:spcPts val="0"/>
              </a:spcBef>
              <a:spcAft>
                <a:spcPts val="0"/>
              </a:spcAft>
              <a:buNone/>
            </a:pPr>
            <a:endParaRPr lang="en-US" sz="80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8000" dirty="0">
                <a:solidFill>
                  <a:srgbClr val="0070C0"/>
                </a:solidFill>
                <a:ea typeface="Calibri" panose="020F0502020204030204" pitchFamily="34" charset="0"/>
                <a:cs typeface="Times New Roman" panose="02020603050405020304" pitchFamily="18" charset="0"/>
              </a:rPr>
              <a:t>A. The number of Recordings of Program Content should not be reported in program totals in the regular programming section or with Summer Reading.  That question should only be answered as a new COVID-19 question.  Recordings of Program Content are currently not considered to meet the federal definition of a Library Program. </a:t>
            </a:r>
            <a:endParaRPr lang="en-US" sz="8000" dirty="0">
              <a:ea typeface="Calibri" panose="020F0502020204030204" pitchFamily="34" charset="0"/>
              <a:cs typeface="Times New Roman" panose="02020603050405020304" pitchFamily="18" charset="0"/>
            </a:endParaRPr>
          </a:p>
          <a:p>
            <a:pPr marL="0" indent="0">
              <a:buNone/>
            </a:pPr>
            <a:r>
              <a:rPr lang="en-US" sz="5600" dirty="0"/>
              <a:t>		</a:t>
            </a:r>
          </a:p>
          <a:p>
            <a:pPr marL="0" indent="0">
              <a:buNone/>
            </a:pPr>
            <a:r>
              <a:rPr lang="en-US" dirty="0"/>
              <a:t>			</a:t>
            </a:r>
            <a:endParaRPr lang="en-US" u="sng" dirty="0"/>
          </a:p>
        </p:txBody>
      </p:sp>
    </p:spTree>
    <p:extLst>
      <p:ext uri="{BB962C8B-B14F-4D97-AF65-F5344CB8AC3E}">
        <p14:creationId xmlns:p14="http://schemas.microsoft.com/office/powerpoint/2010/main" val="1018255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b="1" dirty="0">
                <a:solidFill>
                  <a:prstClr val="black"/>
                </a:solidFill>
              </a:rPr>
              <a:t>Questions from Systems </a:t>
            </a:r>
            <a:r>
              <a:rPr lang="en-US" b="1" dirty="0">
                <a:solidFill>
                  <a:schemeClr val="bg1"/>
                </a:solidFill>
              </a:rPr>
              <a:t>(p. 4)</a:t>
            </a:r>
            <a:endParaRPr lang="en-US" sz="4000" b="1" dirty="0">
              <a:solidFill>
                <a:schemeClr val="bg1"/>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295562" cy="4602822"/>
          </a:xfrm>
        </p:spPr>
        <p:txBody>
          <a:bodyPr>
            <a:normAutofit/>
          </a:bodyPr>
          <a:lstStyle/>
          <a:p>
            <a:pPr marL="0" indent="0">
              <a:buNone/>
            </a:pPr>
            <a:r>
              <a:rPr lang="en-US" dirty="0"/>
              <a:t>				</a:t>
            </a:r>
          </a:p>
          <a:p>
            <a:pPr marL="0" marR="0" indent="0">
              <a:spcBef>
                <a:spcPts val="0"/>
              </a:spcBef>
              <a:spcAft>
                <a:spcPts val="0"/>
              </a:spcAft>
              <a:buNone/>
            </a:pPr>
            <a:r>
              <a:rPr lang="en-US" dirty="0">
                <a:ea typeface="Calibri" panose="020F0502020204030204" pitchFamily="34" charset="0"/>
                <a:cs typeface="Times New Roman" panose="02020603050405020304" pitchFamily="18" charset="0"/>
              </a:rPr>
              <a:t>Q. Many of the platforms used for live virtual programs may have different background analytics and record participation differently.  What is the definition of “attendance”?  Can you provide some examples? </a:t>
            </a:r>
          </a:p>
          <a:p>
            <a:pPr marL="0" marR="0" indent="0">
              <a:spcBef>
                <a:spcPts val="0"/>
              </a:spcBef>
              <a:spcAft>
                <a:spcPts val="0"/>
              </a:spcAft>
              <a:buNone/>
            </a:pPr>
            <a:endParaRPr lang="en-US"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solidFill>
                  <a:srgbClr val="0070C0"/>
                </a:solidFill>
                <a:ea typeface="Calibri" panose="020F0502020204030204" pitchFamily="34" charset="0"/>
                <a:cs typeface="Times New Roman" panose="02020603050405020304" pitchFamily="18" charset="0"/>
              </a:rPr>
              <a:t>A. For counting attendance at Live Virtual Programs, count unique or peak views as attendance. For Facebook, report one-minute views. (Facebook Help) </a:t>
            </a:r>
            <a:r>
              <a:rPr lang="en-US" u="sng" dirty="0">
                <a:solidFill>
                  <a:srgbClr val="0000FF"/>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https://www.facebook.com/business/help/299337950825000?id=203539221057259</a:t>
            </a:r>
            <a:endParaRPr lang="en-US"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u="sng" dirty="0"/>
          </a:p>
        </p:txBody>
      </p:sp>
    </p:spTree>
    <p:extLst>
      <p:ext uri="{BB962C8B-B14F-4D97-AF65-F5344CB8AC3E}">
        <p14:creationId xmlns:p14="http://schemas.microsoft.com/office/powerpoint/2010/main" val="2396059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b="1" dirty="0">
                <a:solidFill>
                  <a:prstClr val="black"/>
                </a:solidFill>
              </a:rPr>
              <a:t>Questions from Systems </a:t>
            </a:r>
            <a:r>
              <a:rPr lang="en-US" b="1" dirty="0">
                <a:solidFill>
                  <a:schemeClr val="bg1"/>
                </a:solidFill>
              </a:rPr>
              <a:t>(p. 5)</a:t>
            </a:r>
            <a:endParaRPr lang="en-US" sz="4000" b="1" dirty="0">
              <a:solidFill>
                <a:schemeClr val="bg1"/>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429126" cy="4602822"/>
          </a:xfrm>
        </p:spPr>
        <p:txBody>
          <a:bodyPr>
            <a:normAutofit fontScale="55000" lnSpcReduction="20000"/>
          </a:bodyPr>
          <a:lstStyle/>
          <a:p>
            <a:pPr marL="0" marR="0" indent="0">
              <a:spcBef>
                <a:spcPts val="0"/>
              </a:spcBef>
              <a:spcAft>
                <a:spcPts val="0"/>
              </a:spcAft>
              <a:buNone/>
            </a:pPr>
            <a:endParaRPr lang="en-US" sz="29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ea typeface="Calibri" panose="020F0502020204030204" pitchFamily="34" charset="0"/>
                <a:cs typeface="Times New Roman" panose="02020603050405020304" pitchFamily="18" charset="0"/>
              </a:rPr>
              <a:t>Q. Regarding the virtual programming questions, our Library System has been collecting total virtual programming numbers (programs/attendance) on a monthly basis since March.  However, we have not been asking libraries for a breakdown of live virtual programs versus recordings of program content. Please advise how best to handle. </a:t>
            </a: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solidFill>
                  <a:srgbClr val="0070C0"/>
                </a:solidFill>
                <a:ea typeface="Calibri" panose="020F0502020204030204" pitchFamily="34" charset="0"/>
                <a:cs typeface="Times New Roman" panose="02020603050405020304" pitchFamily="18" charset="0"/>
              </a:rPr>
              <a:t>A. Since there hasn’t been guidance up until now that distinguishes live and recorded virtual programming, if there is not a way to break the numbers apart, libraries may estimate as closely as possible. It may be possible to determine the live versus recorded in some cases by live viewers for the live, and remaining views for the difference that makes up the recorded programs.  </a:t>
            </a: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solidFill>
                  <a:srgbClr val="000000"/>
                </a:solidFill>
                <a:ea typeface="Calibri" panose="020F0502020204030204" pitchFamily="34" charset="0"/>
                <a:cs typeface="Times New Roman" panose="02020603050405020304" pitchFamily="18" charset="0"/>
              </a:rPr>
              <a:t>Q. What if a virtual program was live and then posted as a recording? Would you count it in both places? </a:t>
            </a: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solidFill>
                  <a:srgbClr val="0070C0"/>
                </a:solidFill>
                <a:ea typeface="Calibri" panose="020F0502020204030204" pitchFamily="34" charset="0"/>
                <a:cs typeface="Times New Roman" panose="02020603050405020304" pitchFamily="18" charset="0"/>
              </a:rPr>
              <a:t> A. Yes - it would count as one live, and one recorded program.</a:t>
            </a: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dirty="0"/>
              <a:t>	</a:t>
            </a:r>
          </a:p>
          <a:p>
            <a:pPr marL="0" indent="0">
              <a:buNone/>
            </a:pPr>
            <a:r>
              <a:rPr lang="en-US" sz="2400" dirty="0"/>
              <a:t>				</a:t>
            </a:r>
            <a:endParaRPr lang="en-US" sz="2400" u="sng" dirty="0"/>
          </a:p>
        </p:txBody>
      </p:sp>
    </p:spTree>
    <p:extLst>
      <p:ext uri="{BB962C8B-B14F-4D97-AF65-F5344CB8AC3E}">
        <p14:creationId xmlns:p14="http://schemas.microsoft.com/office/powerpoint/2010/main" val="1968417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18255"/>
            <a:ext cx="10515600" cy="1302545"/>
          </a:xfrm>
        </p:spPr>
        <p:txBody>
          <a:bodyPr>
            <a:normAutofit/>
          </a:bodyPr>
          <a:lstStyle/>
          <a:p>
            <a:pPr lvl="0" algn="ctr">
              <a:spcBef>
                <a:spcPts val="1000"/>
              </a:spcBef>
            </a:pPr>
            <a:r>
              <a:rPr lang="en-US" b="1" dirty="0">
                <a:solidFill>
                  <a:prstClr val="black"/>
                </a:solidFill>
              </a:rPr>
              <a:t>Questions from Systems </a:t>
            </a:r>
            <a:r>
              <a:rPr lang="en-US" b="1" dirty="0">
                <a:solidFill>
                  <a:schemeClr val="bg1"/>
                </a:solidFill>
              </a:rPr>
              <a:t>(p. 6)</a:t>
            </a:r>
            <a:endParaRPr lang="en-US" sz="4000" b="1" dirty="0">
              <a:solidFill>
                <a:schemeClr val="bg1"/>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140431"/>
            <a:ext cx="10295562" cy="4602822"/>
          </a:xfrm>
        </p:spPr>
        <p:txBody>
          <a:bodyPr>
            <a:normAutofit/>
          </a:bodyPr>
          <a:lstStyle/>
          <a:p>
            <a:pPr marL="0" indent="0">
              <a:buNone/>
            </a:pPr>
            <a:r>
              <a:rPr lang="en-US" dirty="0"/>
              <a:t>				</a:t>
            </a:r>
          </a:p>
          <a:p>
            <a:pPr marL="0" indent="0">
              <a:buNone/>
            </a:pPr>
            <a:r>
              <a:rPr lang="en-US" dirty="0"/>
              <a:t>				</a:t>
            </a:r>
            <a:endParaRPr lang="en-US" u="sng" dirty="0"/>
          </a:p>
        </p:txBody>
      </p:sp>
      <p:sp>
        <p:nvSpPr>
          <p:cNvPr id="6" name="Rectangle 5">
            <a:extLst>
              <a:ext uri="{FF2B5EF4-FFF2-40B4-BE49-F238E27FC236}">
                <a16:creationId xmlns:a16="http://schemas.microsoft.com/office/drawing/2014/main" id="{0AA2E877-1DED-4DDA-BA82-8166214D96D4}"/>
              </a:ext>
            </a:extLst>
          </p:cNvPr>
          <p:cNvSpPr/>
          <p:nvPr/>
        </p:nvSpPr>
        <p:spPr>
          <a:xfrm>
            <a:off x="1058238" y="1443841"/>
            <a:ext cx="10161142" cy="4524315"/>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a typeface="Calibri" panose="020F0502020204030204" pitchFamily="34" charset="0"/>
                <a:cs typeface="Times New Roman" panose="02020603050405020304" pitchFamily="18" charset="0"/>
              </a:rPr>
              <a:t>Q. What if a virtual program was recorded live, posted as a recording, but the audience is still interacting with the video and library through comments or engagements, do those also count as attendance under live?</a:t>
            </a:r>
            <a:endParaRPr lang="en-US" sz="2400" dirty="0">
              <a:ea typeface="Calibri" panose="020F0502020204030204" pitchFamily="34" charset="0"/>
              <a:cs typeface="Times New Roman" panose="02020603050405020304" pitchFamily="18" charset="0"/>
            </a:endParaRPr>
          </a:p>
          <a:p>
            <a:r>
              <a:rPr lang="en-US" sz="2400" dirty="0">
                <a:solidFill>
                  <a:srgbClr val="0070C0"/>
                </a:solidFill>
                <a:ea typeface="Calibri" panose="020F0502020204030204" pitchFamily="34" charset="0"/>
                <a:cs typeface="Times New Roman" panose="02020603050405020304" pitchFamily="18" charset="0"/>
              </a:rPr>
              <a:t>A. No - the social interactions under the recorded version would not be counted as attendance under the live.</a:t>
            </a:r>
            <a:endParaRPr lang="en-US" sz="2400" dirty="0">
              <a:ea typeface="Calibri" panose="020F0502020204030204" pitchFamily="34" charset="0"/>
              <a:cs typeface="Times New Roman" panose="02020603050405020304" pitchFamily="18" charset="0"/>
            </a:endParaRPr>
          </a:p>
          <a:p>
            <a:r>
              <a:rPr lang="en-US" sz="2400" dirty="0">
                <a:solidFill>
                  <a:srgbClr val="0070C0"/>
                </a:solidFill>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r>
              <a:rPr lang="en-US" sz="2400" dirty="0">
                <a:solidFill>
                  <a:srgbClr val="0070C0"/>
                </a:solidFill>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r>
              <a:rPr lang="en-US" sz="2400" dirty="0">
                <a:solidFill>
                  <a:srgbClr val="000000"/>
                </a:solidFill>
                <a:ea typeface="Calibri" panose="020F0502020204030204" pitchFamily="34" charset="0"/>
                <a:cs typeface="Times New Roman" panose="02020603050405020304" pitchFamily="18" charset="0"/>
              </a:rPr>
              <a:t>Q. Will you be looking for the number of views of the recordings?</a:t>
            </a:r>
            <a:endParaRPr lang="en-US" sz="2400" dirty="0">
              <a:ea typeface="Calibri" panose="020F0502020204030204" pitchFamily="34" charset="0"/>
              <a:cs typeface="Times New Roman" panose="02020603050405020304" pitchFamily="18" charset="0"/>
            </a:endParaRPr>
          </a:p>
          <a:p>
            <a:r>
              <a:rPr lang="en-US" sz="2400" dirty="0">
                <a:solidFill>
                  <a:srgbClr val="000000"/>
                </a:solidFill>
                <a:ea typeface="Calibri" panose="020F0502020204030204" pitchFamily="34" charset="0"/>
                <a:cs typeface="Times New Roman" panose="02020603050405020304" pitchFamily="18" charset="0"/>
              </a:rPr>
              <a:t> </a:t>
            </a:r>
            <a:r>
              <a:rPr lang="en-US" sz="2400" dirty="0">
                <a:solidFill>
                  <a:srgbClr val="0070C0"/>
                </a:solidFill>
                <a:ea typeface="Calibri" panose="020F0502020204030204" pitchFamily="34" charset="0"/>
                <a:cs typeface="Times New Roman" panose="02020603050405020304" pitchFamily="18" charset="0"/>
              </a:rPr>
              <a:t>A. No – the number of views of the recordings will not be collected this year in the Annual Report (but the system or library may wish to report that to their community separately.)</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633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4A60-D5F0-41AC-A8D4-5754F257E60D}"/>
              </a:ext>
            </a:extLst>
          </p:cNvPr>
          <p:cNvSpPr>
            <a:spLocks noGrp="1"/>
          </p:cNvSpPr>
          <p:nvPr>
            <p:ph type="title"/>
          </p:nvPr>
        </p:nvSpPr>
        <p:spPr>
          <a:xfrm>
            <a:off x="945205" y="640362"/>
            <a:ext cx="10515600" cy="1195227"/>
          </a:xfrm>
        </p:spPr>
        <p:txBody>
          <a:bodyPr>
            <a:noAutofit/>
          </a:bodyPr>
          <a:lstStyle/>
          <a:p>
            <a:pPr algn="ctr"/>
            <a:r>
              <a:rPr lang="en-US" sz="2400" dirty="0"/>
              <a:t>Thank you for coming! </a:t>
            </a:r>
            <a:br>
              <a:rPr lang="en-US" sz="2400" dirty="0"/>
            </a:br>
            <a:r>
              <a:rPr lang="en-US" sz="2400" dirty="0"/>
              <a:t>For questions, contact Jane Minotti </a:t>
            </a:r>
            <a:br>
              <a:rPr lang="en-US" sz="2400" dirty="0">
                <a:solidFill>
                  <a:schemeClr val="accent4"/>
                </a:solidFill>
              </a:rPr>
            </a:br>
            <a:r>
              <a:rPr lang="en-US" sz="2400" dirty="0">
                <a:solidFill>
                  <a:schemeClr val="accent2">
                    <a:lumMod val="75000"/>
                  </a:schemeClr>
                </a:solidFill>
                <a:hlinkClick r:id="rId2"/>
              </a:rPr>
              <a:t>Jane.Minotti@nysed.gov</a:t>
            </a:r>
            <a:r>
              <a:rPr lang="en-US" sz="2400" dirty="0">
                <a:solidFill>
                  <a:schemeClr val="accent2">
                    <a:lumMod val="75000"/>
                  </a:schemeClr>
                </a:solidFill>
              </a:rPr>
              <a:t>  518-486-4858</a:t>
            </a:r>
          </a:p>
        </p:txBody>
      </p:sp>
      <p:pic>
        <p:nvPicPr>
          <p:cNvPr id="5" name="Content Placeholder 4" descr="A cat lying on the ground&#10;">
            <a:extLst>
              <a:ext uri="{FF2B5EF4-FFF2-40B4-BE49-F238E27FC236}">
                <a16:creationId xmlns:a16="http://schemas.microsoft.com/office/drawing/2014/main" id="{EE5F0F0E-CEED-406D-BB4E-40CD8CFC7A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7196" y="2652354"/>
            <a:ext cx="4232951" cy="2615933"/>
          </a:xfrm>
        </p:spPr>
      </p:pic>
    </p:spTree>
    <p:extLst>
      <p:ext uri="{BB962C8B-B14F-4D97-AF65-F5344CB8AC3E}">
        <p14:creationId xmlns:p14="http://schemas.microsoft.com/office/powerpoint/2010/main" val="319193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7751-EF37-4185-9315-47AD67B7FC24}"/>
              </a:ext>
            </a:extLst>
          </p:cNvPr>
          <p:cNvSpPr>
            <a:spLocks noGrp="1"/>
          </p:cNvSpPr>
          <p:nvPr>
            <p:ph type="title"/>
          </p:nvPr>
        </p:nvSpPr>
        <p:spPr/>
        <p:txBody>
          <a:bodyPr>
            <a:normAutofit/>
          </a:bodyPr>
          <a:lstStyle/>
          <a:p>
            <a:pPr algn="ctr"/>
            <a:r>
              <a:rPr lang="en-US" sz="3200" b="1" dirty="0">
                <a:solidFill>
                  <a:srgbClr val="0070C0"/>
                </a:solidFill>
                <a:ea typeface="Calibri" panose="020F0502020204030204" pitchFamily="34" charset="0"/>
                <a:cs typeface="Calibri" panose="020F0502020204030204" pitchFamily="34" charset="0"/>
              </a:rPr>
              <a:t>Topic:</a:t>
            </a:r>
            <a:r>
              <a:rPr lang="en-US" sz="3200" b="1" dirty="0">
                <a:ea typeface="Calibri" panose="020F0502020204030204" pitchFamily="34" charset="0"/>
                <a:cs typeface="Calibri" panose="020F0502020204030204" pitchFamily="34" charset="0"/>
              </a:rPr>
              <a:t> Live Virtual Programs During COVID-19</a:t>
            </a:r>
            <a:endParaRPr lang="en-US" sz="3200" dirty="0">
              <a:solidFill>
                <a:srgbClr val="0070C0"/>
              </a:solidFill>
            </a:endParaRPr>
          </a:p>
        </p:txBody>
      </p:sp>
      <p:sp>
        <p:nvSpPr>
          <p:cNvPr id="3" name="Content Placeholder 2">
            <a:extLst>
              <a:ext uri="{FF2B5EF4-FFF2-40B4-BE49-F238E27FC236}">
                <a16:creationId xmlns:a16="http://schemas.microsoft.com/office/drawing/2014/main" id="{0FE3898F-0A55-4FD4-90ED-BF7B1F7F00D5}"/>
              </a:ext>
            </a:extLst>
          </p:cNvPr>
          <p:cNvSpPr>
            <a:spLocks noGrp="1"/>
          </p:cNvSpPr>
          <p:nvPr>
            <p:ph idx="1"/>
          </p:nvPr>
        </p:nvSpPr>
        <p:spPr>
          <a:xfrm>
            <a:off x="838200" y="1825625"/>
            <a:ext cx="10515600" cy="3866258"/>
          </a:xfrm>
        </p:spPr>
        <p:txBody>
          <a:bodyPr>
            <a:normAutofit/>
          </a:bodyPr>
          <a:lstStyle/>
          <a:p>
            <a:pPr marL="0" indent="0">
              <a:buNone/>
            </a:pPr>
            <a:r>
              <a:rPr lang="en-US" sz="2800" dirty="0">
                <a:solidFill>
                  <a:prstClr val="black"/>
                </a:solidFill>
                <a:ea typeface="Calibri" panose="020F0502020204030204" pitchFamily="34" charset="0"/>
                <a:cs typeface="Calibri" panose="020F0502020204030204" pitchFamily="34" charset="0"/>
              </a:rPr>
              <a:t>Answer Yes or No to the following question:</a:t>
            </a:r>
            <a:r>
              <a:rPr lang="en-US" sz="2800" i="1" dirty="0">
                <a:solidFill>
                  <a:prstClr val="black"/>
                </a:solidFill>
                <a:ea typeface="Calibri" panose="020F0502020204030204" pitchFamily="34" charset="0"/>
                <a:cs typeface="Calibri" panose="020F0502020204030204" pitchFamily="34" charset="0"/>
              </a:rPr>
              <a:t> “Did the library provide live, virtual programs via the Internet during the Coronavirus (COVID-19) pandemic?”</a:t>
            </a:r>
            <a:r>
              <a:rPr lang="en-US" sz="2800" dirty="0">
                <a:solidFill>
                  <a:prstClr val="black"/>
                </a:solidFill>
                <a:ea typeface="Calibri" panose="020F0502020204030204" pitchFamily="34" charset="0"/>
                <a:cs typeface="Calibri" panose="020F0502020204030204" pitchFamily="34" charset="0"/>
              </a:rPr>
              <a:t> </a:t>
            </a:r>
            <a:br>
              <a:rPr lang="en-US" sz="2800" dirty="0">
                <a:solidFill>
                  <a:prstClr val="black"/>
                </a:solidFill>
                <a:ea typeface="Calibri" panose="020F0502020204030204" pitchFamily="34" charset="0"/>
                <a:cs typeface="Calibri" panose="020F0502020204030204" pitchFamily="34" charset="0"/>
              </a:rPr>
            </a:br>
            <a:br>
              <a:rPr lang="en-US" sz="2800" dirty="0">
                <a:solidFill>
                  <a:prstClr val="black"/>
                </a:solidFill>
                <a:ea typeface="Calibri" panose="020F0502020204030204" pitchFamily="34" charset="0"/>
                <a:cs typeface="Times New Roman" panose="02020603050405020304" pitchFamily="18" charset="0"/>
              </a:rPr>
            </a:br>
            <a:r>
              <a:rPr lang="en-US" sz="2800" dirty="0">
                <a:solidFill>
                  <a:prstClr val="black"/>
                </a:solidFill>
                <a:ea typeface="Calibri" panose="020F0502020204030204" pitchFamily="34" charset="0"/>
                <a:cs typeface="Calibri" panose="020F0502020204030204" pitchFamily="34" charset="0"/>
              </a:rPr>
              <a:t>NOTE: Live, virtual programs are conducted via a Web conferencing or Webinar platform such as Facebook, YouTube, or Zoom, during which a library staff member (or other party sponsored by the library) is presenting to or interacting with an audience in real-time.</a:t>
            </a:r>
            <a:endParaRPr lang="en-US" sz="2800" dirty="0"/>
          </a:p>
          <a:p>
            <a:endParaRPr lang="en-US" dirty="0"/>
          </a:p>
          <a:p>
            <a:endParaRPr lang="en-US" dirty="0"/>
          </a:p>
        </p:txBody>
      </p:sp>
    </p:spTree>
    <p:extLst>
      <p:ext uri="{BB962C8B-B14F-4D97-AF65-F5344CB8AC3E}">
        <p14:creationId xmlns:p14="http://schemas.microsoft.com/office/powerpoint/2010/main" val="295740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7751-EF37-4185-9315-47AD67B7FC24}"/>
              </a:ext>
            </a:extLst>
          </p:cNvPr>
          <p:cNvSpPr>
            <a:spLocks noGrp="1"/>
          </p:cNvSpPr>
          <p:nvPr>
            <p:ph type="title"/>
          </p:nvPr>
        </p:nvSpPr>
        <p:spPr/>
        <p:txBody>
          <a:bodyPr>
            <a:normAutofit/>
          </a:bodyPr>
          <a:lstStyle/>
          <a:p>
            <a:pPr algn="ctr"/>
            <a:r>
              <a:rPr lang="en-US" sz="3200" b="1" dirty="0">
                <a:solidFill>
                  <a:srgbClr val="0070C0"/>
                </a:solidFill>
                <a:ea typeface="Calibri" panose="020F0502020204030204" pitchFamily="34" charset="0"/>
                <a:cs typeface="Calibri" panose="020F0502020204030204" pitchFamily="34" charset="0"/>
              </a:rPr>
              <a:t>Topic:</a:t>
            </a:r>
            <a:r>
              <a:rPr lang="en-US" sz="3200" b="1" dirty="0">
                <a:ea typeface="Calibri" panose="020F0502020204030204" pitchFamily="34" charset="0"/>
                <a:cs typeface="Calibri" panose="020F0502020204030204" pitchFamily="34" charset="0"/>
              </a:rPr>
              <a:t> Recordings of Program Content </a:t>
            </a:r>
            <a:br>
              <a:rPr lang="en-US" sz="3200" b="1" dirty="0">
                <a:ea typeface="Calibri" panose="020F0502020204030204" pitchFamily="34" charset="0"/>
                <a:cs typeface="Calibri" panose="020F0502020204030204" pitchFamily="34" charset="0"/>
              </a:rPr>
            </a:br>
            <a:r>
              <a:rPr lang="en-US" sz="3200" b="1" dirty="0">
                <a:ea typeface="Calibri" panose="020F0502020204030204" pitchFamily="34" charset="0"/>
                <a:cs typeface="Calibri" panose="020F0502020204030204" pitchFamily="34" charset="0"/>
              </a:rPr>
              <a:t>During COVID-19</a:t>
            </a:r>
            <a:endParaRPr lang="en-US" sz="3200" dirty="0">
              <a:solidFill>
                <a:srgbClr val="0070C0"/>
              </a:solidFill>
            </a:endParaRPr>
          </a:p>
        </p:txBody>
      </p:sp>
      <p:sp>
        <p:nvSpPr>
          <p:cNvPr id="4" name="Rectangle 3">
            <a:extLst>
              <a:ext uri="{FF2B5EF4-FFF2-40B4-BE49-F238E27FC236}">
                <a16:creationId xmlns:a16="http://schemas.microsoft.com/office/drawing/2014/main" id="{888A1B27-0BF1-4C96-A80B-A068D43F4B45}"/>
              </a:ext>
            </a:extLst>
          </p:cNvPr>
          <p:cNvSpPr/>
          <p:nvPr/>
        </p:nvSpPr>
        <p:spPr>
          <a:xfrm>
            <a:off x="838199" y="1628507"/>
            <a:ext cx="10515599" cy="5139869"/>
          </a:xfrm>
          <a:prstGeom prst="rect">
            <a:avLst/>
          </a:prstGeom>
        </p:spPr>
        <p:txBody>
          <a:bodyPr wrap="square">
            <a:spAutoFit/>
          </a:bodyPr>
          <a:lstStyle/>
          <a:p>
            <a:r>
              <a:rPr lang="en-US" sz="2800" dirty="0">
                <a:ea typeface="Calibri" panose="020F0502020204030204" pitchFamily="34" charset="0"/>
                <a:cs typeface="Calibri" panose="020F0502020204030204" pitchFamily="34" charset="0"/>
              </a:rPr>
              <a:t>Answer Yes or No to the following question: </a:t>
            </a:r>
            <a:r>
              <a:rPr lang="en-US" sz="2800" i="1" dirty="0">
                <a:ea typeface="Calibri" panose="020F0502020204030204" pitchFamily="34" charset="0"/>
                <a:cs typeface="Calibri" panose="020F0502020204030204" pitchFamily="34" charset="0"/>
              </a:rPr>
              <a:t>“Did the library create and provide recordings of program content via the Internet during the Coronavirus (COVID-19) pandemic?”</a:t>
            </a:r>
            <a:r>
              <a:rPr lang="en-US" sz="2800" dirty="0">
                <a:ea typeface="Calibri" panose="020F0502020204030204" pitchFamily="34" charset="0"/>
                <a:cs typeface="Calibri" panose="020F0502020204030204" pitchFamily="34" charset="0"/>
              </a:rPr>
              <a:t> </a:t>
            </a:r>
            <a:br>
              <a:rPr lang="en-US" sz="2800" dirty="0">
                <a:ea typeface="Calibri" panose="020F0502020204030204" pitchFamily="34" charset="0"/>
                <a:cs typeface="Calibri" panose="020F0502020204030204" pitchFamily="34" charset="0"/>
              </a:rPr>
            </a:br>
            <a:br>
              <a:rPr lang="en-US" sz="2800" dirty="0">
                <a:ea typeface="Calibri" panose="020F0502020204030204" pitchFamily="34" charset="0"/>
                <a:cs typeface="Times New Roman" panose="02020603050405020304" pitchFamily="18" charset="0"/>
              </a:rPr>
            </a:br>
            <a:r>
              <a:rPr lang="en-US" sz="2800" dirty="0">
                <a:ea typeface="Calibri" panose="020F0502020204030204" pitchFamily="34" charset="0"/>
                <a:cs typeface="Calibri" panose="020F0502020204030204" pitchFamily="34" charset="0"/>
              </a:rPr>
              <a:t>NOTE: Recordings of program content include video or audio recordings created by a library staff person (or other party sponsored by the library) and posted to a video or audio hosting platform for the audience to view or listen to on-demand. Do not include promotional or marketing content. </a:t>
            </a:r>
            <a:br>
              <a:rPr lang="en-US" sz="2800" dirty="0">
                <a:latin typeface="Calibri" panose="020F0502020204030204" pitchFamily="34" charset="0"/>
                <a:ea typeface="Calibri" panose="020F0502020204030204" pitchFamily="34" charset="0"/>
                <a:cs typeface="Times New Roman" panose="02020603050405020304" pitchFamily="18" charset="0"/>
              </a:rPr>
            </a:b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390134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09B6-B974-4C6F-A93E-BCBB763C988F}"/>
              </a:ext>
            </a:extLst>
          </p:cNvPr>
          <p:cNvSpPr>
            <a:spLocks noGrp="1"/>
          </p:cNvSpPr>
          <p:nvPr>
            <p:ph type="title"/>
          </p:nvPr>
        </p:nvSpPr>
        <p:spPr>
          <a:xfrm>
            <a:off x="606174" y="511629"/>
            <a:ext cx="11230225" cy="752092"/>
          </a:xfrm>
        </p:spPr>
        <p:txBody>
          <a:bodyPr>
            <a:normAutofit fontScale="90000"/>
          </a:bodyPr>
          <a:lstStyle/>
          <a:p>
            <a:pPr algn="ctr">
              <a:lnSpc>
                <a:spcPct val="107000"/>
              </a:lnSpc>
              <a:spcBef>
                <a:spcPts val="0"/>
              </a:spcBef>
              <a:spcAft>
                <a:spcPts val="800"/>
              </a:spcAft>
            </a:pPr>
            <a:br>
              <a:rPr lang="en-US" sz="3200" b="1" dirty="0">
                <a:solidFill>
                  <a:srgbClr val="0070C0"/>
                </a:solidFill>
                <a:ea typeface="Calibri" panose="020F0502020204030204" pitchFamily="34" charset="0"/>
                <a:cs typeface="Calibri" panose="020F0502020204030204" pitchFamily="34" charset="0"/>
              </a:rPr>
            </a:br>
            <a:br>
              <a:rPr lang="en-US" sz="3600" b="1" dirty="0">
                <a:solidFill>
                  <a:srgbClr val="0070C0"/>
                </a:solidFill>
                <a:ea typeface="Calibri" panose="020F0502020204030204" pitchFamily="34" charset="0"/>
                <a:cs typeface="Calibri" panose="020F0502020204030204" pitchFamily="34" charset="0"/>
              </a:rPr>
            </a:br>
            <a:r>
              <a:rPr lang="en-US" sz="3600" b="1" dirty="0">
                <a:solidFill>
                  <a:srgbClr val="0070C0"/>
                </a:solidFill>
                <a:ea typeface="Calibri" panose="020F0502020204030204" pitchFamily="34" charset="0"/>
                <a:cs typeface="Calibri" panose="020F0502020204030204" pitchFamily="34" charset="0"/>
              </a:rPr>
              <a:t>Topic:</a:t>
            </a:r>
            <a:r>
              <a:rPr lang="en-US" sz="3600" b="1" dirty="0">
                <a:ea typeface="Calibri" panose="020F0502020204030204" pitchFamily="34" charset="0"/>
                <a:cs typeface="Calibri" panose="020F0502020204030204" pitchFamily="34" charset="0"/>
              </a:rPr>
              <a:t> Closed Outlets Due to COVID-19 </a:t>
            </a:r>
            <a:br>
              <a:rPr lang="en-US" sz="2800" dirty="0">
                <a:ea typeface="Calibri" panose="020F0502020204030204" pitchFamily="34" charset="0"/>
                <a:cs typeface="Times New Roman" panose="02020603050405020304" pitchFamily="18" charset="0"/>
              </a:rPr>
            </a:b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4" name="TextBox 3">
            <a:extLst>
              <a:ext uri="{FF2B5EF4-FFF2-40B4-BE49-F238E27FC236}">
                <a16:creationId xmlns:a16="http://schemas.microsoft.com/office/drawing/2014/main" id="{2ED895B2-3431-4366-9DFF-4EF5A1128AF8}"/>
              </a:ext>
            </a:extLst>
          </p:cNvPr>
          <p:cNvSpPr txBox="1"/>
          <p:nvPr/>
        </p:nvSpPr>
        <p:spPr>
          <a:xfrm>
            <a:off x="606175" y="1356189"/>
            <a:ext cx="10952252" cy="3760004"/>
          </a:xfrm>
          <a:prstGeom prst="rect">
            <a:avLst/>
          </a:prstGeom>
          <a:noFill/>
        </p:spPr>
        <p:txBody>
          <a:bodyPr wrap="square" rtlCol="0">
            <a:spAutoFit/>
          </a:bodyPr>
          <a:lstStyle/>
          <a:p>
            <a:pPr lvl="0">
              <a:lnSpc>
                <a:spcPts val="3000"/>
              </a:lnSpc>
              <a:spcAft>
                <a:spcPts val="800"/>
              </a:spcAft>
            </a:pPr>
            <a:r>
              <a:rPr lang="en-US" sz="2800" dirty="0">
                <a:solidFill>
                  <a:prstClr val="black"/>
                </a:solidFill>
                <a:ea typeface="Calibri" panose="020F0502020204030204" pitchFamily="34" charset="0"/>
                <a:cs typeface="Calibri" panose="020F0502020204030204" pitchFamily="34" charset="0"/>
              </a:rPr>
              <a:t>Answer Yes or No to the following question: </a:t>
            </a:r>
            <a:r>
              <a:rPr lang="en-US" sz="2800" i="1" dirty="0">
                <a:solidFill>
                  <a:prstClr val="black"/>
                </a:solidFill>
                <a:ea typeface="Calibri" panose="020F0502020204030204" pitchFamily="34" charset="0"/>
                <a:cs typeface="Calibri" panose="020F0502020204030204" pitchFamily="34" charset="0"/>
              </a:rPr>
              <a:t>“Were any of the library’s outlets physically closed to the public for any period of time due to the Coronavirus (COVID-19) pandemic?” </a:t>
            </a:r>
          </a:p>
          <a:p>
            <a:pPr lvl="0">
              <a:lnSpc>
                <a:spcPts val="3000"/>
              </a:lnSpc>
              <a:spcAft>
                <a:spcPts val="800"/>
              </a:spcAft>
            </a:pPr>
            <a:endParaRPr lang="en-US" sz="2400" dirty="0">
              <a:solidFill>
                <a:prstClr val="black"/>
              </a:solidFill>
              <a:ea typeface="Calibri" panose="020F0502020204030204" pitchFamily="34" charset="0"/>
              <a:cs typeface="Times New Roman" panose="02020603050405020304" pitchFamily="18" charset="0"/>
            </a:endParaRPr>
          </a:p>
          <a:p>
            <a:pPr lvl="0">
              <a:lnSpc>
                <a:spcPts val="3000"/>
              </a:lnSpc>
              <a:spcAft>
                <a:spcPts val="800"/>
              </a:spcAft>
            </a:pPr>
            <a:r>
              <a:rPr lang="en-US" sz="2800" dirty="0">
                <a:solidFill>
                  <a:prstClr val="black"/>
                </a:solidFill>
                <a:ea typeface="Calibri" panose="020F0502020204030204" pitchFamily="34" charset="0"/>
                <a:cs typeface="Calibri" panose="020F0502020204030204" pitchFamily="34" charset="0"/>
              </a:rPr>
              <a:t>NOTE: An outlet is considered physically closed when the public cannot access any library buildings or bookmobiles, regardless of staff access. A building can be physically closed but still offer virtual, Wi-Fi, or “curbside” services outside the building. </a:t>
            </a:r>
            <a:endParaRPr lang="en-US" sz="2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82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948219" y="116589"/>
            <a:ext cx="10515600" cy="1302545"/>
          </a:xfrm>
        </p:spPr>
        <p:txBody>
          <a:bodyPr>
            <a:normAutofit/>
          </a:bodyPr>
          <a:lstStyle/>
          <a:p>
            <a:pPr algn="ctr"/>
            <a:r>
              <a:rPr lang="en-US" sz="3600" b="1" dirty="0">
                <a:solidFill>
                  <a:srgbClr val="0070C0"/>
                </a:solidFill>
                <a:ea typeface="+mn-ea"/>
                <a:cs typeface="+mn-cs"/>
              </a:rPr>
              <a:t>Topic</a:t>
            </a:r>
            <a:r>
              <a:rPr lang="en-US" sz="3600" b="1" dirty="0"/>
              <a:t>: Public Services During COVID-19</a:t>
            </a:r>
            <a:endParaRPr lang="en-US" sz="3600" dirty="0"/>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1058238" y="1320800"/>
            <a:ext cx="10295562" cy="4422453"/>
          </a:xfrm>
        </p:spPr>
        <p:txBody>
          <a:bodyPr>
            <a:normAutofit fontScale="32500" lnSpcReduction="20000"/>
          </a:bodyPr>
          <a:lstStyle/>
          <a:p>
            <a:pPr marL="0" indent="0">
              <a:lnSpc>
                <a:spcPts val="3000"/>
              </a:lnSpc>
              <a:buNone/>
            </a:pPr>
            <a:r>
              <a:rPr lang="en-US" sz="8600" dirty="0"/>
              <a:t>Answer Yes or No to the following question: </a:t>
            </a:r>
            <a:r>
              <a:rPr lang="en-US" sz="8600" i="1" dirty="0"/>
              <a:t>“Did library staff continue to provide services to the public</a:t>
            </a:r>
            <a:r>
              <a:rPr lang="en-US" sz="8600" dirty="0"/>
              <a:t> </a:t>
            </a:r>
            <a:r>
              <a:rPr lang="en-US" sz="8600" i="1" dirty="0"/>
              <a:t>during any portion of the period when the building was physically closed to the public due to the Coronavirus (COVID-19) pandemic?” </a:t>
            </a:r>
            <a:endParaRPr lang="en-US" sz="8600" dirty="0"/>
          </a:p>
          <a:p>
            <a:pPr marL="0" indent="0">
              <a:lnSpc>
                <a:spcPts val="3000"/>
              </a:lnSpc>
              <a:buNone/>
            </a:pPr>
            <a:endParaRPr lang="en-US" sz="8600" dirty="0"/>
          </a:p>
          <a:p>
            <a:pPr marL="0" indent="0">
              <a:lnSpc>
                <a:spcPts val="3000"/>
              </a:lnSpc>
              <a:buNone/>
            </a:pPr>
            <a:r>
              <a:rPr lang="en-US" sz="8600" dirty="0"/>
              <a:t>NOTE: Services to the public can include activities such as </a:t>
            </a:r>
          </a:p>
          <a:p>
            <a:pPr>
              <a:lnSpc>
                <a:spcPts val="3000"/>
              </a:lnSpc>
            </a:pPr>
            <a:r>
              <a:rPr lang="en-US" sz="8600" dirty="0"/>
              <a:t>answering calls, emails, or texts with answers to information requests from the public;</a:t>
            </a:r>
          </a:p>
          <a:p>
            <a:pPr>
              <a:lnSpc>
                <a:spcPts val="3000"/>
              </a:lnSpc>
            </a:pPr>
            <a:r>
              <a:rPr lang="en-US" sz="8600" dirty="0"/>
              <a:t>hosting virtual programming or recorded content…</a:t>
            </a:r>
          </a:p>
          <a:p>
            <a:pPr marL="0" indent="0">
              <a:buNone/>
            </a:pPr>
            <a:endParaRPr lang="en-US" u="sng" dirty="0"/>
          </a:p>
        </p:txBody>
      </p:sp>
    </p:spTree>
    <p:extLst>
      <p:ext uri="{BB962C8B-B14F-4D97-AF65-F5344CB8AC3E}">
        <p14:creationId xmlns:p14="http://schemas.microsoft.com/office/powerpoint/2010/main" val="134311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838200" y="310355"/>
            <a:ext cx="10515600" cy="1302545"/>
          </a:xfrm>
        </p:spPr>
        <p:txBody>
          <a:bodyPr>
            <a:normAutofit/>
          </a:bodyPr>
          <a:lstStyle/>
          <a:p>
            <a:pPr lvl="0" algn="ctr">
              <a:spcBef>
                <a:spcPts val="1000"/>
              </a:spcBef>
            </a:pPr>
            <a:r>
              <a:rPr lang="en-US" sz="3600" b="1" dirty="0">
                <a:solidFill>
                  <a:srgbClr val="0070C0"/>
                </a:solidFill>
              </a:rPr>
              <a:t>Topic</a:t>
            </a:r>
            <a:r>
              <a:rPr lang="en-US" sz="3600" b="1" dirty="0">
                <a:solidFill>
                  <a:prstClr val="black"/>
                </a:solidFill>
              </a:rPr>
              <a:t>: Public Services During COVID-19 (p. 2)</a:t>
            </a:r>
            <a:endParaRPr lang="en-US" sz="3600"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585627" y="1320800"/>
            <a:ext cx="11188557" cy="4422453"/>
          </a:xfrm>
        </p:spPr>
        <p:txBody>
          <a:bodyPr>
            <a:normAutofit lnSpcReduction="10000"/>
          </a:bodyPr>
          <a:lstStyle/>
          <a:p>
            <a:pPr marL="0" indent="0">
              <a:buNone/>
            </a:pPr>
            <a:endParaRPr lang="en-US" sz="2400" dirty="0"/>
          </a:p>
          <a:p>
            <a:pPr marL="0" indent="0">
              <a:buNone/>
            </a:pPr>
            <a:r>
              <a:rPr lang="en-US" dirty="0"/>
              <a:t>NOTE: Services to the public can include activities such as… </a:t>
            </a:r>
          </a:p>
          <a:p>
            <a:pPr marL="0" indent="0">
              <a:buNone/>
            </a:pPr>
            <a:endParaRPr lang="en-US" dirty="0"/>
          </a:p>
          <a:p>
            <a:r>
              <a:rPr lang="en-US" dirty="0"/>
              <a:t>offering “curbside,” delivery (mail or drop-off), or drive-thru circulation of physical materials; </a:t>
            </a:r>
          </a:p>
          <a:p>
            <a:r>
              <a:rPr lang="en-US" dirty="0"/>
              <a:t>managing IT services to ensure external Wi-Fi access; and </a:t>
            </a:r>
          </a:p>
          <a:p>
            <a:r>
              <a:rPr lang="en-US" dirty="0"/>
              <a:t>providing other types of online and electronic services, regardless of the location of library staff when they provided services (i.e., working from home or in the building that was closed to the public). </a:t>
            </a:r>
          </a:p>
          <a:p>
            <a:pPr marL="0" indent="0">
              <a:buNone/>
            </a:pPr>
            <a:endParaRPr lang="en-US" u="sng" dirty="0"/>
          </a:p>
        </p:txBody>
      </p:sp>
    </p:spTree>
    <p:extLst>
      <p:ext uri="{BB962C8B-B14F-4D97-AF65-F5344CB8AC3E}">
        <p14:creationId xmlns:p14="http://schemas.microsoft.com/office/powerpoint/2010/main" val="301672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11C2-8248-4ACF-8293-698FA834B7DC}"/>
              </a:ext>
            </a:extLst>
          </p:cNvPr>
          <p:cNvSpPr>
            <a:spLocks noGrp="1"/>
          </p:cNvSpPr>
          <p:nvPr>
            <p:ph type="title"/>
          </p:nvPr>
        </p:nvSpPr>
        <p:spPr>
          <a:xfrm>
            <a:off x="417816" y="452063"/>
            <a:ext cx="10935984" cy="868737"/>
          </a:xfrm>
        </p:spPr>
        <p:txBody>
          <a:bodyPr>
            <a:normAutofit/>
          </a:bodyPr>
          <a:lstStyle/>
          <a:p>
            <a:pPr lvl="0" algn="ctr">
              <a:spcBef>
                <a:spcPts val="1000"/>
              </a:spcBef>
            </a:pPr>
            <a:r>
              <a:rPr lang="en-US" sz="3200" b="1" dirty="0">
                <a:solidFill>
                  <a:srgbClr val="0070C0"/>
                </a:solidFill>
              </a:rPr>
              <a:t>Topic</a:t>
            </a:r>
            <a:r>
              <a:rPr lang="en-US" sz="3200" b="1" dirty="0">
                <a:solidFill>
                  <a:prstClr val="black"/>
                </a:solidFill>
              </a:rPr>
              <a:t>: Electronic Materials Added Due to COVID-19  </a:t>
            </a:r>
            <a:endParaRPr lang="en-US" sz="3200" dirty="0">
              <a:solidFill>
                <a:prstClr val="black"/>
              </a:solidFill>
            </a:endParaRPr>
          </a:p>
        </p:txBody>
      </p:sp>
      <p:sp>
        <p:nvSpPr>
          <p:cNvPr id="4" name="Content Placeholder 3">
            <a:extLst>
              <a:ext uri="{FF2B5EF4-FFF2-40B4-BE49-F238E27FC236}">
                <a16:creationId xmlns:a16="http://schemas.microsoft.com/office/drawing/2014/main" id="{611B4F52-B23D-4FD6-9EAD-94134F9FC18B}"/>
              </a:ext>
            </a:extLst>
          </p:cNvPr>
          <p:cNvSpPr>
            <a:spLocks noGrp="1"/>
          </p:cNvSpPr>
          <p:nvPr>
            <p:ph sz="half" idx="2"/>
          </p:nvPr>
        </p:nvSpPr>
        <p:spPr>
          <a:xfrm>
            <a:off x="534256" y="1331744"/>
            <a:ext cx="11239928" cy="4524526"/>
          </a:xfrm>
        </p:spPr>
        <p:txBody>
          <a:bodyPr>
            <a:normAutofit lnSpcReduction="10000"/>
          </a:bodyPr>
          <a:lstStyle/>
          <a:p>
            <a:pPr marL="0" indent="0">
              <a:buNone/>
            </a:pPr>
            <a:endParaRPr lang="en-US" dirty="0"/>
          </a:p>
          <a:p>
            <a:pPr marL="0" indent="0">
              <a:buNone/>
            </a:pPr>
            <a:r>
              <a:rPr lang="en-US" dirty="0"/>
              <a:t>Answer Yes or No to the following question: </a:t>
            </a:r>
            <a:r>
              <a:rPr lang="en-US" i="1" dirty="0"/>
              <a:t>“Did the library add or increase access to electronic collection materials due to the Coronavirus (COVID-19) pandemic?”</a:t>
            </a:r>
            <a:r>
              <a:rPr lang="en-US" dirty="0"/>
              <a:t> </a:t>
            </a:r>
          </a:p>
          <a:p>
            <a:pPr marL="0" indent="0">
              <a:buNone/>
            </a:pPr>
            <a:endParaRPr lang="en-US" dirty="0"/>
          </a:p>
          <a:p>
            <a:pPr marL="0" indent="0">
              <a:buNone/>
            </a:pPr>
            <a:r>
              <a:rPr lang="en-US" dirty="0"/>
              <a:t>NOTE: Adding or increasing materials can include </a:t>
            </a:r>
          </a:p>
          <a:p>
            <a:pPr marL="0" indent="0">
              <a:buNone/>
            </a:pPr>
            <a:endParaRPr lang="en-US" dirty="0"/>
          </a:p>
          <a:p>
            <a:pPr marL="0" indent="0">
              <a:buNone/>
            </a:pPr>
            <a:r>
              <a:rPr lang="en-US" dirty="0"/>
              <a:t>• increasing the concurrent or monthly borrowing limits for electronic materials, </a:t>
            </a:r>
          </a:p>
          <a:p>
            <a:pPr marL="0" indent="0">
              <a:buNone/>
            </a:pPr>
            <a:r>
              <a:rPr lang="en-US" dirty="0"/>
              <a:t>• increasing the number of electronic materials and holdings,… </a:t>
            </a:r>
          </a:p>
          <a:p>
            <a:pPr marL="0" indent="0">
              <a:buNone/>
            </a:pPr>
            <a:endParaRPr lang="en-US" u="sng" dirty="0"/>
          </a:p>
        </p:txBody>
      </p:sp>
    </p:spTree>
    <p:extLst>
      <p:ext uri="{BB962C8B-B14F-4D97-AF65-F5344CB8AC3E}">
        <p14:creationId xmlns:p14="http://schemas.microsoft.com/office/powerpoint/2010/main" val="889874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90000"/>
          </a:lnSpc>
          <a:spcBef>
            <a:spcPts val="1000"/>
          </a:spcBef>
          <a:defRPr sz="3600" b="1" dirty="0">
            <a:solidFill>
              <a:srgbClr val="0070C0"/>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2DDCDC2E527641AE6CB577CE531C56" ma:contentTypeVersion="12" ma:contentTypeDescription="Create a new document." ma:contentTypeScope="" ma:versionID="099de1b4f04bca9b166e43182a839c60">
  <xsd:schema xmlns:xsd="http://www.w3.org/2001/XMLSchema" xmlns:xs="http://www.w3.org/2001/XMLSchema" xmlns:p="http://schemas.microsoft.com/office/2006/metadata/properties" xmlns:ns3="ad597068-b358-465c-a40a-e33890afa484" xmlns:ns4="fad2a161-e105-48d9-a086-0e6e217708e7" targetNamespace="http://schemas.microsoft.com/office/2006/metadata/properties" ma:root="true" ma:fieldsID="45cb79690bd637d9c673b94d80cd8916" ns3:_="" ns4:_="">
    <xsd:import namespace="ad597068-b358-465c-a40a-e33890afa484"/>
    <xsd:import namespace="fad2a161-e105-48d9-a086-0e6e217708e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97068-b358-465c-a40a-e33890afa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d2a161-e105-48d9-a086-0e6e217708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56FDA2-D1F6-4CD1-8E67-CB569C345FC5}">
  <ds:schemaRefs>
    <ds:schemaRef ds:uri="http://schemas.microsoft.com/sharepoint/v3/contenttype/forms"/>
  </ds:schemaRefs>
</ds:datastoreItem>
</file>

<file path=customXml/itemProps2.xml><?xml version="1.0" encoding="utf-8"?>
<ds:datastoreItem xmlns:ds="http://schemas.openxmlformats.org/officeDocument/2006/customXml" ds:itemID="{9EA41432-5D6C-45DF-818C-E1CDB7019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97068-b358-465c-a40a-e33890afa484"/>
    <ds:schemaRef ds:uri="fad2a161-e105-48d9-a086-0e6e21770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E4DE39-9FD1-49BD-A122-5984507BDF09}">
  <ds:schemaRefs>
    <ds:schemaRef ds:uri="http://purl.org/dc/elements/1.1/"/>
    <ds:schemaRef ds:uri="http://schemas.microsoft.com/office/2006/metadata/properties"/>
    <ds:schemaRef ds:uri="ad597068-b358-465c-a40a-e33890afa484"/>
    <ds:schemaRef ds:uri="http://purl.org/dc/terms/"/>
    <ds:schemaRef ds:uri="http://schemas.openxmlformats.org/package/2006/metadata/core-properties"/>
    <ds:schemaRef ds:uri="http://purl.org/dc/dcmitype/"/>
    <ds:schemaRef ds:uri="http://schemas.microsoft.com/office/2006/documentManagement/types"/>
    <ds:schemaRef ds:uri="fad2a161-e105-48d9-a086-0e6e217708e7"/>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2237</TotalTime>
  <Words>3649</Words>
  <Application>Microsoft Office PowerPoint</Application>
  <PresentationFormat>Widescreen</PresentationFormat>
  <Paragraphs>197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Times New Roman</vt:lpstr>
      <vt:lpstr>Office Theme</vt:lpstr>
      <vt:lpstr>COVID-19 Questions on 2020 Annual Report for Public and Association Libraries  </vt:lpstr>
      <vt:lpstr>  The Fiscal Year 2020 Public Library Survey (PLS) data collection will include 15 new Yes / No questions developed to measure the impact of the Coronavirus (COVID-19) pandemic on public libraries and public library services across the United States.    The Institute of Museum and Library Services (IMLS), the American Institutes for Research (AIR), and State Data Coordinators have collaborated on the content of these questions, which will be added to the 2020 NYS Annual Report for Public and Association Libraries.  </vt:lpstr>
      <vt:lpstr>Changes to the 2020 Annual Report as a Result of COVID</vt:lpstr>
      <vt:lpstr>Topic: Live Virtual Programs During COVID-19</vt:lpstr>
      <vt:lpstr>Topic: Recordings of Program Content  During COVID-19</vt:lpstr>
      <vt:lpstr>  Topic: Closed Outlets Due to COVID-19       </vt:lpstr>
      <vt:lpstr>Topic: Public Services During COVID-19</vt:lpstr>
      <vt:lpstr>Topic: Public Services During COVID-19 (p. 2)</vt:lpstr>
      <vt:lpstr>Topic: Electronic Materials Added Due to COVID-19  </vt:lpstr>
      <vt:lpstr>Topic: Electronic Materials Added Due to COVID-19 (p. 2)  </vt:lpstr>
      <vt:lpstr>Topic: Electronic Library Cards Issued Before COVID-19 </vt:lpstr>
      <vt:lpstr>Topic: Electronic Library Cards Issued Before COVID-19 (p. 2)</vt:lpstr>
      <vt:lpstr>Topic: Reference Service During COVID-19  </vt:lpstr>
      <vt:lpstr>Topic: Outside Service During COVID-19 </vt:lpstr>
      <vt:lpstr>Topic: External WiFi Access Before COVID-19  </vt:lpstr>
      <vt:lpstr>Topic: External Wi-Fi Access Added  During COVID-19  </vt:lpstr>
      <vt:lpstr>Topic: External Wi-Fi Access Increased During COVID-19 (pt 2)</vt:lpstr>
      <vt:lpstr>Topic: Staff Re-Assigned During COVID-19  </vt:lpstr>
      <vt:lpstr>Topic: Number of Weeks an Outlet Closed Due to COVID-19 </vt:lpstr>
      <vt:lpstr>Topic: Number of Weeks an Outlet Had Limited Occupancy Due to COVID-19 (p. 2)</vt:lpstr>
      <vt:lpstr>Topic: Number of Weeks an Outlet Had Limited Occupancy Due to COVID-19 (p. 3)</vt:lpstr>
      <vt:lpstr>Changes in Part 3 Library Programs in NYS Annual Report for Public and Association Libraries Due to COVID-19</vt:lpstr>
      <vt:lpstr>Part 3, Library Programs, Policies and Services to include Live Virtual Programs</vt:lpstr>
      <vt:lpstr>Part 3, Live Virtual Program Attendance</vt:lpstr>
      <vt:lpstr>Part 3, Live Virtual Program Other Sections</vt:lpstr>
      <vt:lpstr>Additional NYS Annual Report Question - Part 3, Library Programs, Policies and Services Recordings of Program Content During COVID-19  </vt:lpstr>
      <vt:lpstr>Total Number of Library Programs  (Federal Data Element Definition)  </vt:lpstr>
      <vt:lpstr>Questions</vt:lpstr>
      <vt:lpstr>Questions from Systems - General</vt:lpstr>
      <vt:lpstr>Questions from Systems</vt:lpstr>
      <vt:lpstr>Questions from Systems (p. 2)</vt:lpstr>
      <vt:lpstr>Questions from Systems- Programs</vt:lpstr>
      <vt:lpstr>Questions from Systems  (p. 3)</vt:lpstr>
      <vt:lpstr>Questions from Systems (p. 4)</vt:lpstr>
      <vt:lpstr>Questions from Systems (p. 5)</vt:lpstr>
      <vt:lpstr>Questions from Systems (p. 6)</vt:lpstr>
      <vt:lpstr>Thank you for coming!  For questions, contact Jane Minotti  Jane.Minotti@nysed.gov  518-486-4858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McFadden</dc:creator>
  <cp:lastModifiedBy>Sarah McFadden</cp:lastModifiedBy>
  <cp:revision>125</cp:revision>
  <dcterms:created xsi:type="dcterms:W3CDTF">2020-02-05T19:00:12Z</dcterms:created>
  <dcterms:modified xsi:type="dcterms:W3CDTF">2020-12-04T18:30:41Z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0x0101005C2DDCDC2E527641AE6CB577CE531C56</vt:lpwstr>
  </property>
</Properties>
</file>