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80" r:id="rId4"/>
    <p:sldId id="281" r:id="rId5"/>
    <p:sldId id="272" r:id="rId6"/>
    <p:sldId id="286" r:id="rId7"/>
    <p:sldId id="283" r:id="rId8"/>
    <p:sldId id="282" r:id="rId9"/>
    <p:sldId id="284" r:id="rId10"/>
    <p:sldId id="285" r:id="rId11"/>
    <p:sldId id="287" r:id="rId12"/>
  </p:sldIdLst>
  <p:sldSz cx="12192000" cy="6858000"/>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B1E37"/>
    <a:srgbClr val="1E428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DB76A7-0278-432B-BA48-2BB6DF02A68F}" v="6" dt="2021-04-30T12:06:52.70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23" autoAdjust="0"/>
    <p:restoredTop sz="90553" autoAdjust="0"/>
  </p:normalViewPr>
  <p:slideViewPr>
    <p:cSldViewPr snapToGrid="0">
      <p:cViewPr varScale="1">
        <p:scale>
          <a:sx n="60" d="100"/>
          <a:sy n="60" d="100"/>
        </p:scale>
        <p:origin x="908" y="84"/>
      </p:cViewPr>
      <p:guideLst/>
    </p:cSldViewPr>
  </p:slideViewPr>
  <p:outlineViewPr>
    <p:cViewPr>
      <p:scale>
        <a:sx n="33" d="100"/>
        <a:sy n="33" d="100"/>
      </p:scale>
      <p:origin x="0" y="0"/>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ancis Rees" userId="8eb3ec1b-01ea-4638-9796-66ff972ebe76" providerId="ADAL" clId="{2EDB76A7-0278-432B-BA48-2BB6DF02A68F}"/>
    <pc:docChg chg="addSld delSld modSld">
      <pc:chgData name="Francis Rees" userId="8eb3ec1b-01ea-4638-9796-66ff972ebe76" providerId="ADAL" clId="{2EDB76A7-0278-432B-BA48-2BB6DF02A68F}" dt="2021-04-30T12:07:55.434" v="43" actId="2696"/>
      <pc:docMkLst>
        <pc:docMk/>
      </pc:docMkLst>
      <pc:sldChg chg="modSp mod">
        <pc:chgData name="Francis Rees" userId="8eb3ec1b-01ea-4638-9796-66ff972ebe76" providerId="ADAL" clId="{2EDB76A7-0278-432B-BA48-2BB6DF02A68F}" dt="2021-04-29T19:28:42.273" v="15" actId="20577"/>
        <pc:sldMkLst>
          <pc:docMk/>
          <pc:sldMk cId="2496568810" sldId="256"/>
        </pc:sldMkLst>
        <pc:spChg chg="mod">
          <ac:chgData name="Francis Rees" userId="8eb3ec1b-01ea-4638-9796-66ff972ebe76" providerId="ADAL" clId="{2EDB76A7-0278-432B-BA48-2BB6DF02A68F}" dt="2021-04-29T19:28:42.273" v="15" actId="20577"/>
          <ac:spMkLst>
            <pc:docMk/>
            <pc:sldMk cId="2496568810" sldId="256"/>
            <ac:spMk id="3" creationId="{FCB8850F-A941-44F4-B682-18F0F4BA3239}"/>
          </ac:spMkLst>
        </pc:spChg>
      </pc:sldChg>
      <pc:sldChg chg="del">
        <pc:chgData name="Francis Rees" userId="8eb3ec1b-01ea-4638-9796-66ff972ebe76" providerId="ADAL" clId="{2EDB76A7-0278-432B-BA48-2BB6DF02A68F}" dt="2021-04-30T12:07:55.434" v="43" actId="2696"/>
        <pc:sldMkLst>
          <pc:docMk/>
          <pc:sldMk cId="2193603759" sldId="278"/>
        </pc:sldMkLst>
      </pc:sldChg>
      <pc:sldChg chg="modSp mod">
        <pc:chgData name="Francis Rees" userId="8eb3ec1b-01ea-4638-9796-66ff972ebe76" providerId="ADAL" clId="{2EDB76A7-0278-432B-BA48-2BB6DF02A68F}" dt="2021-04-29T19:15:12.445" v="14" actId="20577"/>
        <pc:sldMkLst>
          <pc:docMk/>
          <pc:sldMk cId="2542579283" sldId="283"/>
        </pc:sldMkLst>
        <pc:spChg chg="mod">
          <ac:chgData name="Francis Rees" userId="8eb3ec1b-01ea-4638-9796-66ff972ebe76" providerId="ADAL" clId="{2EDB76A7-0278-432B-BA48-2BB6DF02A68F}" dt="2021-04-29T19:15:12.445" v="14" actId="20577"/>
          <ac:spMkLst>
            <pc:docMk/>
            <pc:sldMk cId="2542579283" sldId="283"/>
            <ac:spMk id="6" creationId="{71C0C21A-F1AF-475C-BF7B-7DFEF4588E41}"/>
          </ac:spMkLst>
        </pc:spChg>
      </pc:sldChg>
      <pc:sldChg chg="modSp mod">
        <pc:chgData name="Francis Rees" userId="8eb3ec1b-01ea-4638-9796-66ff972ebe76" providerId="ADAL" clId="{2EDB76A7-0278-432B-BA48-2BB6DF02A68F}" dt="2021-04-30T12:05:40.971" v="34" actId="20577"/>
        <pc:sldMkLst>
          <pc:docMk/>
          <pc:sldMk cId="1675325097" sldId="285"/>
        </pc:sldMkLst>
        <pc:spChg chg="mod">
          <ac:chgData name="Francis Rees" userId="8eb3ec1b-01ea-4638-9796-66ff972ebe76" providerId="ADAL" clId="{2EDB76A7-0278-432B-BA48-2BB6DF02A68F}" dt="2021-04-30T12:05:40.971" v="34" actId="20577"/>
          <ac:spMkLst>
            <pc:docMk/>
            <pc:sldMk cId="1675325097" sldId="285"/>
            <ac:spMk id="6" creationId="{71C0C21A-F1AF-475C-BF7B-7DFEF4588E41}"/>
          </ac:spMkLst>
        </pc:spChg>
      </pc:sldChg>
      <pc:sldChg chg="modSp mod">
        <pc:chgData name="Francis Rees" userId="8eb3ec1b-01ea-4638-9796-66ff972ebe76" providerId="ADAL" clId="{2EDB76A7-0278-432B-BA48-2BB6DF02A68F}" dt="2021-04-30T12:07:44.685" v="42" actId="113"/>
        <pc:sldMkLst>
          <pc:docMk/>
          <pc:sldMk cId="3185033286" sldId="286"/>
        </pc:sldMkLst>
        <pc:spChg chg="mod">
          <ac:chgData name="Francis Rees" userId="8eb3ec1b-01ea-4638-9796-66ff972ebe76" providerId="ADAL" clId="{2EDB76A7-0278-432B-BA48-2BB6DF02A68F}" dt="2021-04-30T12:07:44.685" v="42" actId="113"/>
          <ac:spMkLst>
            <pc:docMk/>
            <pc:sldMk cId="3185033286" sldId="286"/>
            <ac:spMk id="2" creationId="{F38C37CF-F7BD-418C-8118-A63C25DB194C}"/>
          </ac:spMkLst>
        </pc:spChg>
      </pc:sldChg>
      <pc:sldChg chg="modSp add mod">
        <pc:chgData name="Francis Rees" userId="8eb3ec1b-01ea-4638-9796-66ff972ebe76" providerId="ADAL" clId="{2EDB76A7-0278-432B-BA48-2BB6DF02A68F}" dt="2021-04-30T12:02:49.559" v="26"/>
        <pc:sldMkLst>
          <pc:docMk/>
          <pc:sldMk cId="1012062958" sldId="287"/>
        </pc:sldMkLst>
        <pc:spChg chg="mod">
          <ac:chgData name="Francis Rees" userId="8eb3ec1b-01ea-4638-9796-66ff972ebe76" providerId="ADAL" clId="{2EDB76A7-0278-432B-BA48-2BB6DF02A68F}" dt="2021-04-30T12:02:49.559" v="26"/>
          <ac:spMkLst>
            <pc:docMk/>
            <pc:sldMk cId="1012062958" sldId="287"/>
            <ac:spMk id="6" creationId="{71C0C21A-F1AF-475C-BF7B-7DFEF4588E4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2297" tIns="46148" rIns="92297" bIns="46148" rtlCol="0"/>
          <a:lstStyle>
            <a:lvl1pPr algn="l">
              <a:defRPr sz="1200"/>
            </a:lvl1pPr>
          </a:lstStyle>
          <a:p>
            <a:endParaRPr lang="en-US"/>
          </a:p>
        </p:txBody>
      </p:sp>
      <p:sp>
        <p:nvSpPr>
          <p:cNvPr id="3" name="Date Placeholder 2"/>
          <p:cNvSpPr>
            <a:spLocks noGrp="1"/>
          </p:cNvSpPr>
          <p:nvPr>
            <p:ph type="dt" idx="1"/>
          </p:nvPr>
        </p:nvSpPr>
        <p:spPr>
          <a:xfrm>
            <a:off x="3884613" y="0"/>
            <a:ext cx="2971800" cy="466434"/>
          </a:xfrm>
          <a:prstGeom prst="rect">
            <a:avLst/>
          </a:prstGeom>
        </p:spPr>
        <p:txBody>
          <a:bodyPr vert="horz" lIns="92297" tIns="46148" rIns="92297" bIns="46148" rtlCol="0"/>
          <a:lstStyle>
            <a:lvl1pPr algn="r">
              <a:defRPr sz="1200"/>
            </a:lvl1pPr>
          </a:lstStyle>
          <a:p>
            <a:fld id="{B256DAB7-8D6E-460D-9906-50AD40CCA921}" type="datetimeFigureOut">
              <a:rPr lang="en-US" smtClean="0"/>
              <a:t>5/5/2021</a:t>
            </a:fld>
            <a:endParaRPr lang="en-US"/>
          </a:p>
        </p:txBody>
      </p:sp>
      <p:sp>
        <p:nvSpPr>
          <p:cNvPr id="4" name="Slide Image Placeholder 3"/>
          <p:cNvSpPr>
            <a:spLocks noGrp="1" noRot="1" noChangeAspect="1"/>
          </p:cNvSpPr>
          <p:nvPr>
            <p:ph type="sldImg" idx="2"/>
          </p:nvPr>
        </p:nvSpPr>
        <p:spPr>
          <a:xfrm>
            <a:off x="641350" y="1162050"/>
            <a:ext cx="5575300" cy="3136900"/>
          </a:xfrm>
          <a:prstGeom prst="rect">
            <a:avLst/>
          </a:prstGeom>
          <a:noFill/>
          <a:ln w="12700">
            <a:solidFill>
              <a:prstClr val="black"/>
            </a:solidFill>
          </a:ln>
        </p:spPr>
        <p:txBody>
          <a:bodyPr vert="horz" lIns="92297" tIns="46148" rIns="92297" bIns="46148" rtlCol="0" anchor="ctr"/>
          <a:lstStyle/>
          <a:p>
            <a:endParaRPr lang="en-US"/>
          </a:p>
        </p:txBody>
      </p:sp>
      <p:sp>
        <p:nvSpPr>
          <p:cNvPr id="5" name="Notes Placeholder 4"/>
          <p:cNvSpPr>
            <a:spLocks noGrp="1"/>
          </p:cNvSpPr>
          <p:nvPr>
            <p:ph type="body" sz="quarter" idx="3"/>
          </p:nvPr>
        </p:nvSpPr>
        <p:spPr>
          <a:xfrm>
            <a:off x="685800" y="4473893"/>
            <a:ext cx="5486400" cy="3660457"/>
          </a:xfrm>
          <a:prstGeom prst="rect">
            <a:avLst/>
          </a:prstGeom>
        </p:spPr>
        <p:txBody>
          <a:bodyPr vert="horz" lIns="92297" tIns="46148" rIns="92297" bIns="4614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6433"/>
          </a:xfrm>
          <a:prstGeom prst="rect">
            <a:avLst/>
          </a:prstGeom>
        </p:spPr>
        <p:txBody>
          <a:bodyPr vert="horz" lIns="92297" tIns="46148" rIns="92297" bIns="46148"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6433"/>
          </a:xfrm>
          <a:prstGeom prst="rect">
            <a:avLst/>
          </a:prstGeom>
        </p:spPr>
        <p:txBody>
          <a:bodyPr vert="horz" lIns="92297" tIns="46148" rIns="92297" bIns="46148" rtlCol="0" anchor="b"/>
          <a:lstStyle>
            <a:lvl1pPr algn="r">
              <a:defRPr sz="1200"/>
            </a:lvl1pPr>
          </a:lstStyle>
          <a:p>
            <a:fld id="{24167F83-B62C-437F-BBF8-F9D49FBFD0E2}" type="slidenum">
              <a:rPr lang="en-US" smtClean="0"/>
              <a:t>‹#›</a:t>
            </a:fld>
            <a:endParaRPr lang="en-US"/>
          </a:p>
        </p:txBody>
      </p:sp>
    </p:spTree>
    <p:extLst>
      <p:ext uri="{BB962C8B-B14F-4D97-AF65-F5344CB8AC3E}">
        <p14:creationId xmlns:p14="http://schemas.microsoft.com/office/powerpoint/2010/main" val="264929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4167F83-B62C-437F-BBF8-F9D49FBFD0E2}" type="slidenum">
              <a:rPr lang="en-US" smtClean="0"/>
              <a:t>3</a:t>
            </a:fld>
            <a:endParaRPr lang="en-US"/>
          </a:p>
        </p:txBody>
      </p:sp>
    </p:spTree>
    <p:extLst>
      <p:ext uri="{BB962C8B-B14F-4D97-AF65-F5344CB8AC3E}">
        <p14:creationId xmlns:p14="http://schemas.microsoft.com/office/powerpoint/2010/main" val="16764868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4167F83-B62C-437F-BBF8-F9D49FBFD0E2}" type="slidenum">
              <a:rPr lang="en-US" smtClean="0"/>
              <a:t>10</a:t>
            </a:fld>
            <a:endParaRPr lang="en-US"/>
          </a:p>
        </p:txBody>
      </p:sp>
    </p:spTree>
    <p:extLst>
      <p:ext uri="{BB962C8B-B14F-4D97-AF65-F5344CB8AC3E}">
        <p14:creationId xmlns:p14="http://schemas.microsoft.com/office/powerpoint/2010/main" val="18972491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9DB99-F136-4092-BEBF-3CA7B0D2EE0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1BF11D2-3690-4630-A6AE-8DE3EDE28D5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8D6F141-E077-438B-83E6-2C8637CAEDD5}"/>
              </a:ext>
            </a:extLst>
          </p:cNvPr>
          <p:cNvSpPr>
            <a:spLocks noGrp="1"/>
          </p:cNvSpPr>
          <p:nvPr>
            <p:ph type="dt" sz="half" idx="10"/>
          </p:nvPr>
        </p:nvSpPr>
        <p:spPr/>
        <p:txBody>
          <a:bodyPr/>
          <a:lstStyle/>
          <a:p>
            <a:fld id="{4F0146A0-CBF3-4699-8AAF-F9DE4FC329BD}" type="datetimeFigureOut">
              <a:rPr lang="en-US" smtClean="0"/>
              <a:t>5/5/2021</a:t>
            </a:fld>
            <a:endParaRPr lang="en-US"/>
          </a:p>
        </p:txBody>
      </p:sp>
      <p:sp>
        <p:nvSpPr>
          <p:cNvPr id="5" name="Footer Placeholder 4">
            <a:extLst>
              <a:ext uri="{FF2B5EF4-FFF2-40B4-BE49-F238E27FC236}">
                <a16:creationId xmlns:a16="http://schemas.microsoft.com/office/drawing/2014/main" id="{6C5250E5-0BD4-4F7F-9B8D-311CDD37C8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A66C64-19E4-40BA-ABD1-CE302E4576AB}"/>
              </a:ext>
            </a:extLst>
          </p:cNvPr>
          <p:cNvSpPr>
            <a:spLocks noGrp="1"/>
          </p:cNvSpPr>
          <p:nvPr>
            <p:ph type="sldNum" sz="quarter" idx="12"/>
          </p:nvPr>
        </p:nvSpPr>
        <p:spPr/>
        <p:txBody>
          <a:bodyPr/>
          <a:lstStyle/>
          <a:p>
            <a:fld id="{79A4423A-714C-4657-89CC-501A3D19B349}" type="slidenum">
              <a:rPr lang="en-US" smtClean="0"/>
              <a:t>‹#›</a:t>
            </a:fld>
            <a:endParaRPr lang="en-US"/>
          </a:p>
        </p:txBody>
      </p:sp>
    </p:spTree>
    <p:extLst>
      <p:ext uri="{BB962C8B-B14F-4D97-AF65-F5344CB8AC3E}">
        <p14:creationId xmlns:p14="http://schemas.microsoft.com/office/powerpoint/2010/main" val="1843649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EB4F3-1C33-41D9-ACC2-09A285BCF9A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14DD919-ABD9-4F40-84BF-69FBF2C1483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770D62-6D4E-4B3B-8AC3-B1A1E92AC9B0}"/>
              </a:ext>
            </a:extLst>
          </p:cNvPr>
          <p:cNvSpPr>
            <a:spLocks noGrp="1"/>
          </p:cNvSpPr>
          <p:nvPr>
            <p:ph type="dt" sz="half" idx="10"/>
          </p:nvPr>
        </p:nvSpPr>
        <p:spPr/>
        <p:txBody>
          <a:bodyPr/>
          <a:lstStyle/>
          <a:p>
            <a:fld id="{4F0146A0-CBF3-4699-8AAF-F9DE4FC329BD}" type="datetimeFigureOut">
              <a:rPr lang="en-US" smtClean="0"/>
              <a:t>5/5/2021</a:t>
            </a:fld>
            <a:endParaRPr lang="en-US"/>
          </a:p>
        </p:txBody>
      </p:sp>
      <p:sp>
        <p:nvSpPr>
          <p:cNvPr id="5" name="Footer Placeholder 4">
            <a:extLst>
              <a:ext uri="{FF2B5EF4-FFF2-40B4-BE49-F238E27FC236}">
                <a16:creationId xmlns:a16="http://schemas.microsoft.com/office/drawing/2014/main" id="{FF65B1F8-0CE4-4B0B-B771-9E03402669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D439A5-8741-4E36-9773-C8D218FB5EC0}"/>
              </a:ext>
            </a:extLst>
          </p:cNvPr>
          <p:cNvSpPr>
            <a:spLocks noGrp="1"/>
          </p:cNvSpPr>
          <p:nvPr>
            <p:ph type="sldNum" sz="quarter" idx="12"/>
          </p:nvPr>
        </p:nvSpPr>
        <p:spPr/>
        <p:txBody>
          <a:bodyPr/>
          <a:lstStyle/>
          <a:p>
            <a:fld id="{79A4423A-714C-4657-89CC-501A3D19B349}" type="slidenum">
              <a:rPr lang="en-US" smtClean="0"/>
              <a:t>‹#›</a:t>
            </a:fld>
            <a:endParaRPr lang="en-US"/>
          </a:p>
        </p:txBody>
      </p:sp>
    </p:spTree>
    <p:extLst>
      <p:ext uri="{BB962C8B-B14F-4D97-AF65-F5344CB8AC3E}">
        <p14:creationId xmlns:p14="http://schemas.microsoft.com/office/powerpoint/2010/main" val="105232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675C13-4F81-4112-A0B1-60980026D15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69E7C62-0364-40BF-8783-0C14C772EAF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EA4875-6EE8-45CC-A784-9119D657F079}"/>
              </a:ext>
            </a:extLst>
          </p:cNvPr>
          <p:cNvSpPr>
            <a:spLocks noGrp="1"/>
          </p:cNvSpPr>
          <p:nvPr>
            <p:ph type="dt" sz="half" idx="10"/>
          </p:nvPr>
        </p:nvSpPr>
        <p:spPr/>
        <p:txBody>
          <a:bodyPr/>
          <a:lstStyle/>
          <a:p>
            <a:fld id="{4F0146A0-CBF3-4699-8AAF-F9DE4FC329BD}" type="datetimeFigureOut">
              <a:rPr lang="en-US" smtClean="0"/>
              <a:t>5/5/2021</a:t>
            </a:fld>
            <a:endParaRPr lang="en-US"/>
          </a:p>
        </p:txBody>
      </p:sp>
      <p:sp>
        <p:nvSpPr>
          <p:cNvPr id="5" name="Footer Placeholder 4">
            <a:extLst>
              <a:ext uri="{FF2B5EF4-FFF2-40B4-BE49-F238E27FC236}">
                <a16:creationId xmlns:a16="http://schemas.microsoft.com/office/drawing/2014/main" id="{7D0654B3-E650-4D3B-88C6-2A117971D6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EE540F-A80D-4639-8AE4-001DD60D23EF}"/>
              </a:ext>
            </a:extLst>
          </p:cNvPr>
          <p:cNvSpPr>
            <a:spLocks noGrp="1"/>
          </p:cNvSpPr>
          <p:nvPr>
            <p:ph type="sldNum" sz="quarter" idx="12"/>
          </p:nvPr>
        </p:nvSpPr>
        <p:spPr/>
        <p:txBody>
          <a:bodyPr/>
          <a:lstStyle/>
          <a:p>
            <a:fld id="{79A4423A-714C-4657-89CC-501A3D19B349}" type="slidenum">
              <a:rPr lang="en-US" smtClean="0"/>
              <a:t>‹#›</a:t>
            </a:fld>
            <a:endParaRPr lang="en-US"/>
          </a:p>
        </p:txBody>
      </p:sp>
    </p:spTree>
    <p:extLst>
      <p:ext uri="{BB962C8B-B14F-4D97-AF65-F5344CB8AC3E}">
        <p14:creationId xmlns:p14="http://schemas.microsoft.com/office/powerpoint/2010/main" val="3843719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25270-B5F3-4D2D-9D31-5C5E66CC948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DE9691E-2E88-4761-A44D-CEBC98C3959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7E3D3A-94DB-44C5-AA40-BAB86798E48E}"/>
              </a:ext>
            </a:extLst>
          </p:cNvPr>
          <p:cNvSpPr>
            <a:spLocks noGrp="1"/>
          </p:cNvSpPr>
          <p:nvPr>
            <p:ph type="dt" sz="half" idx="10"/>
          </p:nvPr>
        </p:nvSpPr>
        <p:spPr/>
        <p:txBody>
          <a:bodyPr/>
          <a:lstStyle/>
          <a:p>
            <a:fld id="{4F0146A0-CBF3-4699-8AAF-F9DE4FC329BD}" type="datetimeFigureOut">
              <a:rPr lang="en-US" smtClean="0"/>
              <a:t>5/5/2021</a:t>
            </a:fld>
            <a:endParaRPr lang="en-US"/>
          </a:p>
        </p:txBody>
      </p:sp>
      <p:sp>
        <p:nvSpPr>
          <p:cNvPr id="5" name="Footer Placeholder 4">
            <a:extLst>
              <a:ext uri="{FF2B5EF4-FFF2-40B4-BE49-F238E27FC236}">
                <a16:creationId xmlns:a16="http://schemas.microsoft.com/office/drawing/2014/main" id="{34BD17E4-8026-4920-82F6-2B6464ED55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2C6EF1-9541-4F7F-AF9A-EA2A221A19CD}"/>
              </a:ext>
            </a:extLst>
          </p:cNvPr>
          <p:cNvSpPr>
            <a:spLocks noGrp="1"/>
          </p:cNvSpPr>
          <p:nvPr>
            <p:ph type="sldNum" sz="quarter" idx="12"/>
          </p:nvPr>
        </p:nvSpPr>
        <p:spPr/>
        <p:txBody>
          <a:bodyPr/>
          <a:lstStyle/>
          <a:p>
            <a:fld id="{79A4423A-714C-4657-89CC-501A3D19B349}" type="slidenum">
              <a:rPr lang="en-US" smtClean="0"/>
              <a:t>‹#›</a:t>
            </a:fld>
            <a:endParaRPr lang="en-US"/>
          </a:p>
        </p:txBody>
      </p:sp>
    </p:spTree>
    <p:extLst>
      <p:ext uri="{BB962C8B-B14F-4D97-AF65-F5344CB8AC3E}">
        <p14:creationId xmlns:p14="http://schemas.microsoft.com/office/powerpoint/2010/main" val="1711866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3473DF-C679-4D0B-BB70-38470C593F6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56D09BB-BE09-4525-8314-F2874C2C465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BFC6ACA-A2D8-4074-868B-1693DA084027}"/>
              </a:ext>
            </a:extLst>
          </p:cNvPr>
          <p:cNvSpPr>
            <a:spLocks noGrp="1"/>
          </p:cNvSpPr>
          <p:nvPr>
            <p:ph type="dt" sz="half" idx="10"/>
          </p:nvPr>
        </p:nvSpPr>
        <p:spPr/>
        <p:txBody>
          <a:bodyPr/>
          <a:lstStyle/>
          <a:p>
            <a:fld id="{4F0146A0-CBF3-4699-8AAF-F9DE4FC329BD}" type="datetimeFigureOut">
              <a:rPr lang="en-US" smtClean="0"/>
              <a:t>5/5/2021</a:t>
            </a:fld>
            <a:endParaRPr lang="en-US"/>
          </a:p>
        </p:txBody>
      </p:sp>
      <p:sp>
        <p:nvSpPr>
          <p:cNvPr id="5" name="Footer Placeholder 4">
            <a:extLst>
              <a:ext uri="{FF2B5EF4-FFF2-40B4-BE49-F238E27FC236}">
                <a16:creationId xmlns:a16="http://schemas.microsoft.com/office/drawing/2014/main" id="{58CAB403-4B25-4028-A6C7-7CDF2BE366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9EE788-3171-4ADF-A076-857DB498CD10}"/>
              </a:ext>
            </a:extLst>
          </p:cNvPr>
          <p:cNvSpPr>
            <a:spLocks noGrp="1"/>
          </p:cNvSpPr>
          <p:nvPr>
            <p:ph type="sldNum" sz="quarter" idx="12"/>
          </p:nvPr>
        </p:nvSpPr>
        <p:spPr/>
        <p:txBody>
          <a:bodyPr/>
          <a:lstStyle/>
          <a:p>
            <a:fld id="{79A4423A-714C-4657-89CC-501A3D19B349}" type="slidenum">
              <a:rPr lang="en-US" smtClean="0"/>
              <a:t>‹#›</a:t>
            </a:fld>
            <a:endParaRPr lang="en-US"/>
          </a:p>
        </p:txBody>
      </p:sp>
    </p:spTree>
    <p:extLst>
      <p:ext uri="{BB962C8B-B14F-4D97-AF65-F5344CB8AC3E}">
        <p14:creationId xmlns:p14="http://schemas.microsoft.com/office/powerpoint/2010/main" val="4276460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144B2-281E-4F7C-8C13-0420EDFC095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529A347-22C1-4856-8182-0C06B248F73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A5213F9-6F4F-4617-A251-BCBF391E1BC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1D29EBD-C9F4-4D33-B5BE-3325405B6D49}"/>
              </a:ext>
            </a:extLst>
          </p:cNvPr>
          <p:cNvSpPr>
            <a:spLocks noGrp="1"/>
          </p:cNvSpPr>
          <p:nvPr>
            <p:ph type="dt" sz="half" idx="10"/>
          </p:nvPr>
        </p:nvSpPr>
        <p:spPr/>
        <p:txBody>
          <a:bodyPr/>
          <a:lstStyle/>
          <a:p>
            <a:fld id="{4F0146A0-CBF3-4699-8AAF-F9DE4FC329BD}" type="datetimeFigureOut">
              <a:rPr lang="en-US" smtClean="0"/>
              <a:t>5/5/2021</a:t>
            </a:fld>
            <a:endParaRPr lang="en-US"/>
          </a:p>
        </p:txBody>
      </p:sp>
      <p:sp>
        <p:nvSpPr>
          <p:cNvPr id="6" name="Footer Placeholder 5">
            <a:extLst>
              <a:ext uri="{FF2B5EF4-FFF2-40B4-BE49-F238E27FC236}">
                <a16:creationId xmlns:a16="http://schemas.microsoft.com/office/drawing/2014/main" id="{C7E632C3-EE94-45A2-9172-209D74115C6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2E6609-55A4-4CBF-BC23-A3103036AB91}"/>
              </a:ext>
            </a:extLst>
          </p:cNvPr>
          <p:cNvSpPr>
            <a:spLocks noGrp="1"/>
          </p:cNvSpPr>
          <p:nvPr>
            <p:ph type="sldNum" sz="quarter" idx="12"/>
          </p:nvPr>
        </p:nvSpPr>
        <p:spPr/>
        <p:txBody>
          <a:bodyPr/>
          <a:lstStyle/>
          <a:p>
            <a:fld id="{79A4423A-714C-4657-89CC-501A3D19B349}" type="slidenum">
              <a:rPr lang="en-US" smtClean="0"/>
              <a:t>‹#›</a:t>
            </a:fld>
            <a:endParaRPr lang="en-US"/>
          </a:p>
        </p:txBody>
      </p:sp>
    </p:spTree>
    <p:extLst>
      <p:ext uri="{BB962C8B-B14F-4D97-AF65-F5344CB8AC3E}">
        <p14:creationId xmlns:p14="http://schemas.microsoft.com/office/powerpoint/2010/main" val="3915803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A20A6-7830-4730-A730-256C147F98C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DF8CB22-B48F-4858-97A7-9630212BE7B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D3E80E6-84A9-4B46-85A3-87506FE5D50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76D2572-3488-4A31-9CBA-24C4A337009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2B08755-1C8B-4430-A711-2F4B139CE1E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C21D1E3-507F-4427-9F2F-0FDC1E341FF6}"/>
              </a:ext>
            </a:extLst>
          </p:cNvPr>
          <p:cNvSpPr>
            <a:spLocks noGrp="1"/>
          </p:cNvSpPr>
          <p:nvPr>
            <p:ph type="dt" sz="half" idx="10"/>
          </p:nvPr>
        </p:nvSpPr>
        <p:spPr/>
        <p:txBody>
          <a:bodyPr/>
          <a:lstStyle/>
          <a:p>
            <a:fld id="{4F0146A0-CBF3-4699-8AAF-F9DE4FC329BD}" type="datetimeFigureOut">
              <a:rPr lang="en-US" smtClean="0"/>
              <a:t>5/5/2021</a:t>
            </a:fld>
            <a:endParaRPr lang="en-US"/>
          </a:p>
        </p:txBody>
      </p:sp>
      <p:sp>
        <p:nvSpPr>
          <p:cNvPr id="8" name="Footer Placeholder 7">
            <a:extLst>
              <a:ext uri="{FF2B5EF4-FFF2-40B4-BE49-F238E27FC236}">
                <a16:creationId xmlns:a16="http://schemas.microsoft.com/office/drawing/2014/main" id="{AFD6FBC8-65DF-44B3-AB63-A2C52123184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1A05F10-F95D-4460-B99F-4CD62D0AC0CF}"/>
              </a:ext>
            </a:extLst>
          </p:cNvPr>
          <p:cNvSpPr>
            <a:spLocks noGrp="1"/>
          </p:cNvSpPr>
          <p:nvPr>
            <p:ph type="sldNum" sz="quarter" idx="12"/>
          </p:nvPr>
        </p:nvSpPr>
        <p:spPr/>
        <p:txBody>
          <a:bodyPr/>
          <a:lstStyle/>
          <a:p>
            <a:fld id="{79A4423A-714C-4657-89CC-501A3D19B349}" type="slidenum">
              <a:rPr lang="en-US" smtClean="0"/>
              <a:t>‹#›</a:t>
            </a:fld>
            <a:endParaRPr lang="en-US"/>
          </a:p>
        </p:txBody>
      </p:sp>
    </p:spTree>
    <p:extLst>
      <p:ext uri="{BB962C8B-B14F-4D97-AF65-F5344CB8AC3E}">
        <p14:creationId xmlns:p14="http://schemas.microsoft.com/office/powerpoint/2010/main" val="2190294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12484-C23E-443F-9E2A-E41808A2FAD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D4874F1-5BA1-4905-AB32-C31CC6A2CF3E}"/>
              </a:ext>
            </a:extLst>
          </p:cNvPr>
          <p:cNvSpPr>
            <a:spLocks noGrp="1"/>
          </p:cNvSpPr>
          <p:nvPr>
            <p:ph type="dt" sz="half" idx="10"/>
          </p:nvPr>
        </p:nvSpPr>
        <p:spPr/>
        <p:txBody>
          <a:bodyPr/>
          <a:lstStyle/>
          <a:p>
            <a:fld id="{4F0146A0-CBF3-4699-8AAF-F9DE4FC329BD}" type="datetimeFigureOut">
              <a:rPr lang="en-US" smtClean="0"/>
              <a:t>5/5/2021</a:t>
            </a:fld>
            <a:endParaRPr lang="en-US"/>
          </a:p>
        </p:txBody>
      </p:sp>
      <p:sp>
        <p:nvSpPr>
          <p:cNvPr id="4" name="Footer Placeholder 3">
            <a:extLst>
              <a:ext uri="{FF2B5EF4-FFF2-40B4-BE49-F238E27FC236}">
                <a16:creationId xmlns:a16="http://schemas.microsoft.com/office/drawing/2014/main" id="{09E8761B-F825-42C8-BF5F-47D8C6A7D55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659A582-7BA1-4F85-BF0A-40A259ED2902}"/>
              </a:ext>
            </a:extLst>
          </p:cNvPr>
          <p:cNvSpPr>
            <a:spLocks noGrp="1"/>
          </p:cNvSpPr>
          <p:nvPr>
            <p:ph type="sldNum" sz="quarter" idx="12"/>
          </p:nvPr>
        </p:nvSpPr>
        <p:spPr/>
        <p:txBody>
          <a:bodyPr/>
          <a:lstStyle/>
          <a:p>
            <a:fld id="{79A4423A-714C-4657-89CC-501A3D19B349}" type="slidenum">
              <a:rPr lang="en-US" smtClean="0"/>
              <a:t>‹#›</a:t>
            </a:fld>
            <a:endParaRPr lang="en-US"/>
          </a:p>
        </p:txBody>
      </p:sp>
    </p:spTree>
    <p:extLst>
      <p:ext uri="{BB962C8B-B14F-4D97-AF65-F5344CB8AC3E}">
        <p14:creationId xmlns:p14="http://schemas.microsoft.com/office/powerpoint/2010/main" val="3852973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FFCCB3B-A528-4B83-BAB1-BFCDCC1DADA3}"/>
              </a:ext>
            </a:extLst>
          </p:cNvPr>
          <p:cNvSpPr>
            <a:spLocks noGrp="1"/>
          </p:cNvSpPr>
          <p:nvPr>
            <p:ph type="dt" sz="half" idx="10"/>
          </p:nvPr>
        </p:nvSpPr>
        <p:spPr/>
        <p:txBody>
          <a:bodyPr/>
          <a:lstStyle/>
          <a:p>
            <a:fld id="{4F0146A0-CBF3-4699-8AAF-F9DE4FC329BD}" type="datetimeFigureOut">
              <a:rPr lang="en-US" smtClean="0"/>
              <a:t>5/5/2021</a:t>
            </a:fld>
            <a:endParaRPr lang="en-US"/>
          </a:p>
        </p:txBody>
      </p:sp>
      <p:sp>
        <p:nvSpPr>
          <p:cNvPr id="3" name="Footer Placeholder 2">
            <a:extLst>
              <a:ext uri="{FF2B5EF4-FFF2-40B4-BE49-F238E27FC236}">
                <a16:creationId xmlns:a16="http://schemas.microsoft.com/office/drawing/2014/main" id="{5A6D87AF-4E08-4989-A950-71A0BB2C550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D05F770-FC08-4016-A5E0-873E58EA701B}"/>
              </a:ext>
            </a:extLst>
          </p:cNvPr>
          <p:cNvSpPr>
            <a:spLocks noGrp="1"/>
          </p:cNvSpPr>
          <p:nvPr>
            <p:ph type="sldNum" sz="quarter" idx="12"/>
          </p:nvPr>
        </p:nvSpPr>
        <p:spPr/>
        <p:txBody>
          <a:bodyPr/>
          <a:lstStyle/>
          <a:p>
            <a:fld id="{79A4423A-714C-4657-89CC-501A3D19B349}" type="slidenum">
              <a:rPr lang="en-US" smtClean="0"/>
              <a:t>‹#›</a:t>
            </a:fld>
            <a:endParaRPr lang="en-US"/>
          </a:p>
        </p:txBody>
      </p:sp>
    </p:spTree>
    <p:extLst>
      <p:ext uri="{BB962C8B-B14F-4D97-AF65-F5344CB8AC3E}">
        <p14:creationId xmlns:p14="http://schemas.microsoft.com/office/powerpoint/2010/main" val="2153576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8AFFC-4071-4553-9C95-1C43035F70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C87C1F4-51B0-4121-B2AD-F699BBF564C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5AE0CBE-97E3-4387-B1AB-AB7827A053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AAFCF17-DED2-4217-AD53-1642B2B3905C}"/>
              </a:ext>
            </a:extLst>
          </p:cNvPr>
          <p:cNvSpPr>
            <a:spLocks noGrp="1"/>
          </p:cNvSpPr>
          <p:nvPr>
            <p:ph type="dt" sz="half" idx="10"/>
          </p:nvPr>
        </p:nvSpPr>
        <p:spPr/>
        <p:txBody>
          <a:bodyPr/>
          <a:lstStyle/>
          <a:p>
            <a:fld id="{4F0146A0-CBF3-4699-8AAF-F9DE4FC329BD}" type="datetimeFigureOut">
              <a:rPr lang="en-US" smtClean="0"/>
              <a:t>5/5/2021</a:t>
            </a:fld>
            <a:endParaRPr lang="en-US"/>
          </a:p>
        </p:txBody>
      </p:sp>
      <p:sp>
        <p:nvSpPr>
          <p:cNvPr id="6" name="Footer Placeholder 5">
            <a:extLst>
              <a:ext uri="{FF2B5EF4-FFF2-40B4-BE49-F238E27FC236}">
                <a16:creationId xmlns:a16="http://schemas.microsoft.com/office/drawing/2014/main" id="{E745A0DF-6F3B-42FE-B359-5EA8C3DE86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67173A9-FF72-40DE-B743-26EE48939933}"/>
              </a:ext>
            </a:extLst>
          </p:cNvPr>
          <p:cNvSpPr>
            <a:spLocks noGrp="1"/>
          </p:cNvSpPr>
          <p:nvPr>
            <p:ph type="sldNum" sz="quarter" idx="12"/>
          </p:nvPr>
        </p:nvSpPr>
        <p:spPr/>
        <p:txBody>
          <a:bodyPr/>
          <a:lstStyle/>
          <a:p>
            <a:fld id="{79A4423A-714C-4657-89CC-501A3D19B349}" type="slidenum">
              <a:rPr lang="en-US" smtClean="0"/>
              <a:t>‹#›</a:t>
            </a:fld>
            <a:endParaRPr lang="en-US"/>
          </a:p>
        </p:txBody>
      </p:sp>
    </p:spTree>
    <p:extLst>
      <p:ext uri="{BB962C8B-B14F-4D97-AF65-F5344CB8AC3E}">
        <p14:creationId xmlns:p14="http://schemas.microsoft.com/office/powerpoint/2010/main" val="1040194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1ADCC-6BA4-4A8B-980C-F930D565A1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1B40B21-3450-475D-961E-2A00B7D771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225B7F2-99F0-45E6-9A29-41A2F81F30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70E5592-15AD-4B6D-96BF-7D21404453C6}"/>
              </a:ext>
            </a:extLst>
          </p:cNvPr>
          <p:cNvSpPr>
            <a:spLocks noGrp="1"/>
          </p:cNvSpPr>
          <p:nvPr>
            <p:ph type="dt" sz="half" idx="10"/>
          </p:nvPr>
        </p:nvSpPr>
        <p:spPr/>
        <p:txBody>
          <a:bodyPr/>
          <a:lstStyle/>
          <a:p>
            <a:fld id="{4F0146A0-CBF3-4699-8AAF-F9DE4FC329BD}" type="datetimeFigureOut">
              <a:rPr lang="en-US" smtClean="0"/>
              <a:t>5/5/2021</a:t>
            </a:fld>
            <a:endParaRPr lang="en-US"/>
          </a:p>
        </p:txBody>
      </p:sp>
      <p:sp>
        <p:nvSpPr>
          <p:cNvPr id="6" name="Footer Placeholder 5">
            <a:extLst>
              <a:ext uri="{FF2B5EF4-FFF2-40B4-BE49-F238E27FC236}">
                <a16:creationId xmlns:a16="http://schemas.microsoft.com/office/drawing/2014/main" id="{33010213-5AF8-4005-BC83-6C96026701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F1DEF58-811C-4314-923A-FD54135026EB}"/>
              </a:ext>
            </a:extLst>
          </p:cNvPr>
          <p:cNvSpPr>
            <a:spLocks noGrp="1"/>
          </p:cNvSpPr>
          <p:nvPr>
            <p:ph type="sldNum" sz="quarter" idx="12"/>
          </p:nvPr>
        </p:nvSpPr>
        <p:spPr/>
        <p:txBody>
          <a:bodyPr/>
          <a:lstStyle/>
          <a:p>
            <a:fld id="{79A4423A-714C-4657-89CC-501A3D19B349}" type="slidenum">
              <a:rPr lang="en-US" smtClean="0"/>
              <a:t>‹#›</a:t>
            </a:fld>
            <a:endParaRPr lang="en-US"/>
          </a:p>
        </p:txBody>
      </p:sp>
    </p:spTree>
    <p:extLst>
      <p:ext uri="{BB962C8B-B14F-4D97-AF65-F5344CB8AC3E}">
        <p14:creationId xmlns:p14="http://schemas.microsoft.com/office/powerpoint/2010/main" val="172919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55E8D9C-66B2-4BF7-9086-2811CAD2CB2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8269413-5BEF-4201-9C00-602F5B558E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E349B8-EEE9-44C1-BAEF-784B7FF233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0146A0-CBF3-4699-8AAF-F9DE4FC329BD}" type="datetimeFigureOut">
              <a:rPr lang="en-US" smtClean="0"/>
              <a:t>5/5/2021</a:t>
            </a:fld>
            <a:endParaRPr lang="en-US"/>
          </a:p>
        </p:txBody>
      </p:sp>
      <p:sp>
        <p:nvSpPr>
          <p:cNvPr id="5" name="Footer Placeholder 4">
            <a:extLst>
              <a:ext uri="{FF2B5EF4-FFF2-40B4-BE49-F238E27FC236}">
                <a16:creationId xmlns:a16="http://schemas.microsoft.com/office/drawing/2014/main" id="{D90DE58E-4171-422D-BA51-A70076BA7B1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E3934B3-F5D0-4FF7-9B91-3079A26BD67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A4423A-714C-4657-89CC-501A3D19B349}" type="slidenum">
              <a:rPr lang="en-US" smtClean="0"/>
              <a:t>‹#›</a:t>
            </a:fld>
            <a:endParaRPr lang="en-US"/>
          </a:p>
        </p:txBody>
      </p:sp>
    </p:spTree>
    <p:extLst>
      <p:ext uri="{BB962C8B-B14F-4D97-AF65-F5344CB8AC3E}">
        <p14:creationId xmlns:p14="http://schemas.microsoft.com/office/powerpoint/2010/main" val="39579508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forward.ny.gov/phase-two-industries"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075CE-C975-4139-A495-A314D8D27D88}"/>
              </a:ext>
            </a:extLst>
          </p:cNvPr>
          <p:cNvSpPr>
            <a:spLocks noGrp="1"/>
          </p:cNvSpPr>
          <p:nvPr>
            <p:ph type="ctrTitle"/>
          </p:nvPr>
        </p:nvSpPr>
        <p:spPr>
          <a:xfrm>
            <a:off x="90641" y="1125688"/>
            <a:ext cx="11958484" cy="1295247"/>
          </a:xfrm>
        </p:spPr>
        <p:txBody>
          <a:bodyPr>
            <a:normAutofit fontScale="90000"/>
          </a:bodyPr>
          <a:lstStyle/>
          <a:p>
            <a:pPr algn="r"/>
            <a:r>
              <a:rPr lang="en-US" dirty="0">
                <a:latin typeface="Century Gothic"/>
              </a:rPr>
              <a:t>Public Library Minimum Open Hours Q &amp; A Webinar</a:t>
            </a:r>
          </a:p>
        </p:txBody>
      </p:sp>
      <p:sp>
        <p:nvSpPr>
          <p:cNvPr id="3" name="Subtitle 2">
            <a:extLst>
              <a:ext uri="{FF2B5EF4-FFF2-40B4-BE49-F238E27FC236}">
                <a16:creationId xmlns:a16="http://schemas.microsoft.com/office/drawing/2014/main" id="{FCB8850F-A941-44F4-B682-18F0F4BA3239}"/>
              </a:ext>
            </a:extLst>
          </p:cNvPr>
          <p:cNvSpPr>
            <a:spLocks noGrp="1"/>
          </p:cNvSpPr>
          <p:nvPr>
            <p:ph type="subTitle" idx="1"/>
          </p:nvPr>
        </p:nvSpPr>
        <p:spPr>
          <a:xfrm>
            <a:off x="0" y="2777099"/>
            <a:ext cx="11958484" cy="1655762"/>
          </a:xfrm>
        </p:spPr>
        <p:txBody>
          <a:bodyPr vert="horz" lIns="91440" tIns="45720" rIns="91440" bIns="45720" rtlCol="0" anchor="t">
            <a:normAutofit/>
          </a:bodyPr>
          <a:lstStyle/>
          <a:p>
            <a:pPr algn="r"/>
            <a:r>
              <a:rPr lang="en-US" b="1">
                <a:latin typeface="Century Gothic"/>
              </a:rPr>
              <a:t>April 29, </a:t>
            </a:r>
            <a:r>
              <a:rPr lang="en-US" b="1" dirty="0">
                <a:latin typeface="Century Gothic"/>
              </a:rPr>
              <a:t>2021</a:t>
            </a:r>
          </a:p>
          <a:p>
            <a:pPr algn="r"/>
            <a:r>
              <a:rPr lang="en-US" b="1" dirty="0">
                <a:latin typeface="Century Gothic" panose="020B0502020202020204" pitchFamily="34" charset="0"/>
              </a:rPr>
              <a:t>New York State Library</a:t>
            </a:r>
          </a:p>
        </p:txBody>
      </p:sp>
      <p:pic>
        <p:nvPicPr>
          <p:cNvPr id="7" name="Picture 6" descr="New York State Library logo">
            <a:extLst>
              <a:ext uri="{FF2B5EF4-FFF2-40B4-BE49-F238E27FC236}">
                <a16:creationId xmlns:a16="http://schemas.microsoft.com/office/drawing/2014/main" id="{687D457B-9188-47B1-B37B-2F4BE465EFD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4612" y="5214556"/>
            <a:ext cx="3457222" cy="1382889"/>
          </a:xfrm>
          <a:prstGeom prst="rect">
            <a:avLst/>
          </a:prstGeom>
        </p:spPr>
      </p:pic>
      <p:sp>
        <p:nvSpPr>
          <p:cNvPr id="17" name="Rectangle 16">
            <a:extLst>
              <a:ext uri="{FF2B5EF4-FFF2-40B4-BE49-F238E27FC236}">
                <a16:creationId xmlns:a16="http://schemas.microsoft.com/office/drawing/2014/main" id="{1BF725E3-CCA6-46EE-BF15-988F471CB92E}"/>
              </a:ext>
              <a:ext uri="{C183D7F6-B498-43B3-948B-1728B52AA6E4}">
                <adec:decorative xmlns:adec="http://schemas.microsoft.com/office/drawing/2017/decorative" val="1"/>
              </a:ext>
            </a:extLst>
          </p:cNvPr>
          <p:cNvSpPr/>
          <p:nvPr/>
        </p:nvSpPr>
        <p:spPr>
          <a:xfrm>
            <a:off x="-1" y="6597445"/>
            <a:ext cx="12192001" cy="260555"/>
          </a:xfrm>
          <a:prstGeom prst="rect">
            <a:avLst/>
          </a:prstGeom>
          <a:solidFill>
            <a:srgbClr val="AB1E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E670AF51-F31E-4C72-A744-55E3F64FBD75}"/>
              </a:ext>
              <a:ext uri="{C183D7F6-B498-43B3-948B-1728B52AA6E4}">
                <adec:decorative xmlns:adec="http://schemas.microsoft.com/office/drawing/2017/decorative" val="1"/>
              </a:ext>
            </a:extLst>
          </p:cNvPr>
          <p:cNvSpPr/>
          <p:nvPr/>
        </p:nvSpPr>
        <p:spPr>
          <a:xfrm>
            <a:off x="5614835" y="2444649"/>
            <a:ext cx="6486524" cy="128943"/>
          </a:xfrm>
          <a:prstGeom prst="rect">
            <a:avLst/>
          </a:prstGeom>
          <a:solidFill>
            <a:srgbClr val="AB1E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965688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4">
            <a:extLst>
              <a:ext uri="{FF2B5EF4-FFF2-40B4-BE49-F238E27FC236}">
                <a16:creationId xmlns:a16="http://schemas.microsoft.com/office/drawing/2014/main" id="{4F2063A6-BF92-42D0-8F0B-53D2BF2B8126}"/>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753850" y="6329163"/>
            <a:ext cx="359493" cy="410850"/>
          </a:xfrm>
          <a:prstGeom prst="rect">
            <a:avLst/>
          </a:prstGeom>
        </p:spPr>
      </p:pic>
      <p:sp>
        <p:nvSpPr>
          <p:cNvPr id="5" name="Rectangle 4">
            <a:extLst>
              <a:ext uri="{FF2B5EF4-FFF2-40B4-BE49-F238E27FC236}">
                <a16:creationId xmlns:a16="http://schemas.microsoft.com/office/drawing/2014/main" id="{A926331A-2A80-4F26-93EB-57496AFFE09A}"/>
              </a:ext>
              <a:ext uri="{C183D7F6-B498-43B3-948B-1728B52AA6E4}">
                <adec:decorative xmlns:adec="http://schemas.microsoft.com/office/drawing/2017/decorative" val="1"/>
              </a:ext>
            </a:extLst>
          </p:cNvPr>
          <p:cNvSpPr/>
          <p:nvPr/>
        </p:nvSpPr>
        <p:spPr>
          <a:xfrm>
            <a:off x="0" y="6329163"/>
            <a:ext cx="11677650" cy="410850"/>
          </a:xfrm>
          <a:prstGeom prst="rect">
            <a:avLst/>
          </a:prstGeom>
          <a:solidFill>
            <a:srgbClr val="AB1E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CA8643AB-CC78-4751-86E6-E5AA40A49CC8}"/>
              </a:ext>
            </a:extLst>
          </p:cNvPr>
          <p:cNvSpPr txBox="1">
            <a:spLocks noGrp="1"/>
          </p:cNvSpPr>
          <p:nvPr>
            <p:ph type="title" idx="4294967295"/>
          </p:nvPr>
        </p:nvSpPr>
        <p:spPr>
          <a:xfrm>
            <a:off x="397566" y="566662"/>
            <a:ext cx="10988702" cy="64633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sng" strike="noStrike" kern="1200" cap="none" spc="0" normalizeH="0" baseline="0" noProof="0" dirty="0">
                <a:ln>
                  <a:noFill/>
                </a:ln>
                <a:solidFill>
                  <a:schemeClr val="tx1"/>
                </a:solidFill>
                <a:effectLst/>
                <a:uLnTx/>
                <a:uFillTx/>
                <a:latin typeface="+mn-lt"/>
                <a:ea typeface="+mn-ea"/>
                <a:cs typeface="+mn-cs"/>
              </a:rPr>
              <a:t>Questions Received with Answers (4) </a:t>
            </a:r>
          </a:p>
        </p:txBody>
      </p:sp>
      <p:sp>
        <p:nvSpPr>
          <p:cNvPr id="6" name="TextBox 5">
            <a:extLst>
              <a:ext uri="{FF2B5EF4-FFF2-40B4-BE49-F238E27FC236}">
                <a16:creationId xmlns:a16="http://schemas.microsoft.com/office/drawing/2014/main" id="{71C0C21A-F1AF-475C-BF7B-7DFEF4588E41}"/>
              </a:ext>
            </a:extLst>
          </p:cNvPr>
          <p:cNvSpPr txBox="1"/>
          <p:nvPr/>
        </p:nvSpPr>
        <p:spPr>
          <a:xfrm>
            <a:off x="507076" y="1537855"/>
            <a:ext cx="10465724" cy="4247317"/>
          </a:xfrm>
          <a:prstGeom prst="rect">
            <a:avLst/>
          </a:prstGeom>
          <a:noFill/>
        </p:spPr>
        <p:txBody>
          <a:bodyPr wrap="square" rtlCol="0">
            <a:spAutoFit/>
          </a:bodyPr>
          <a:lstStyle/>
          <a:p>
            <a:r>
              <a:rPr lang="en-US" b="1" dirty="0"/>
              <a:t>How did the State Library choose June 1 as a target date?</a:t>
            </a:r>
            <a:endParaRPr lang="en-US" dirty="0"/>
          </a:p>
          <a:p>
            <a:r>
              <a:rPr lang="en-US" b="1" dirty="0"/>
              <a:t> </a:t>
            </a:r>
            <a:endParaRPr lang="en-US" dirty="0"/>
          </a:p>
          <a:p>
            <a:r>
              <a:rPr lang="en-US" dirty="0"/>
              <a:t>Significant progress has already been made in libraries reopening their doors for in-person services and the State Library is seeing more and more libraries reopening to the public. The March Snapshot Survey indicates that 73% of libraries are currently meeting minimum standards for open hours and that 99% of libraries have regularly scheduled hours. With 45.6% of all New Yorkers having received one vaccine dose and with 33.4% of all New Yorkers fully vaccinated combined with the revised CDC guidelines that libraries no longer have to quarantine library materials, June 1 was selected as the expected reopening date.</a:t>
            </a:r>
          </a:p>
          <a:p>
            <a:r>
              <a:rPr lang="en-US" dirty="0"/>
              <a:t> </a:t>
            </a:r>
          </a:p>
          <a:p>
            <a:r>
              <a:rPr lang="en-US" dirty="0"/>
              <a:t>With the increasing number of vaccinations and continued compliance with masking, social distancing, and building capacity protocols, staff and patron safety should not be compromised when libraries open on June 1. Please see the NY Forward page with reopening guidelines that are intended to assure safe practices around reopening: </a:t>
            </a:r>
            <a:r>
              <a:rPr lang="en-US" u="sng" dirty="0">
                <a:hlinkClick r:id="rId4"/>
              </a:rPr>
              <a:t>Phase Two Industries | New York Forward (ny.gov)</a:t>
            </a:r>
            <a:r>
              <a:rPr lang="en-US" dirty="0"/>
              <a:t>.</a:t>
            </a:r>
          </a:p>
          <a:p>
            <a:r>
              <a:rPr lang="en-US" dirty="0"/>
              <a:t> </a:t>
            </a:r>
          </a:p>
          <a:p>
            <a:endParaRPr lang="en-US" dirty="0"/>
          </a:p>
        </p:txBody>
      </p:sp>
    </p:spTree>
    <p:extLst>
      <p:ext uri="{BB962C8B-B14F-4D97-AF65-F5344CB8AC3E}">
        <p14:creationId xmlns:p14="http://schemas.microsoft.com/office/powerpoint/2010/main" val="16753250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4">
            <a:extLst>
              <a:ext uri="{FF2B5EF4-FFF2-40B4-BE49-F238E27FC236}">
                <a16:creationId xmlns:a16="http://schemas.microsoft.com/office/drawing/2014/main" id="{4F2063A6-BF92-42D0-8F0B-53D2BF2B8126}"/>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53850" y="6329163"/>
            <a:ext cx="359493" cy="410850"/>
          </a:xfrm>
          <a:prstGeom prst="rect">
            <a:avLst/>
          </a:prstGeom>
        </p:spPr>
      </p:pic>
      <p:sp>
        <p:nvSpPr>
          <p:cNvPr id="5" name="Rectangle 4">
            <a:extLst>
              <a:ext uri="{FF2B5EF4-FFF2-40B4-BE49-F238E27FC236}">
                <a16:creationId xmlns:a16="http://schemas.microsoft.com/office/drawing/2014/main" id="{A926331A-2A80-4F26-93EB-57496AFFE09A}"/>
              </a:ext>
              <a:ext uri="{C183D7F6-B498-43B3-948B-1728B52AA6E4}">
                <adec:decorative xmlns:adec="http://schemas.microsoft.com/office/drawing/2017/decorative" val="1"/>
              </a:ext>
            </a:extLst>
          </p:cNvPr>
          <p:cNvSpPr/>
          <p:nvPr/>
        </p:nvSpPr>
        <p:spPr>
          <a:xfrm>
            <a:off x="0" y="6329163"/>
            <a:ext cx="11677650" cy="410850"/>
          </a:xfrm>
          <a:prstGeom prst="rect">
            <a:avLst/>
          </a:prstGeom>
          <a:solidFill>
            <a:srgbClr val="AB1E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CA8643AB-CC78-4751-86E6-E5AA40A49CC8}"/>
              </a:ext>
            </a:extLst>
          </p:cNvPr>
          <p:cNvSpPr txBox="1">
            <a:spLocks noGrp="1"/>
          </p:cNvSpPr>
          <p:nvPr>
            <p:ph type="title" idx="4294967295"/>
          </p:nvPr>
        </p:nvSpPr>
        <p:spPr>
          <a:xfrm>
            <a:off x="397566" y="566662"/>
            <a:ext cx="10988702" cy="64633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sng" strike="noStrike" kern="1200" cap="none" spc="0" normalizeH="0" baseline="0" noProof="0" dirty="0">
                <a:ln>
                  <a:noFill/>
                </a:ln>
                <a:solidFill>
                  <a:schemeClr val="tx1"/>
                </a:solidFill>
                <a:effectLst/>
                <a:uLnTx/>
                <a:uFillTx/>
                <a:latin typeface="+mn-lt"/>
                <a:ea typeface="+mn-ea"/>
                <a:cs typeface="+mn-cs"/>
              </a:rPr>
              <a:t>Questions Received with Answers (5) </a:t>
            </a:r>
          </a:p>
        </p:txBody>
      </p:sp>
      <p:sp>
        <p:nvSpPr>
          <p:cNvPr id="6" name="TextBox 5">
            <a:extLst>
              <a:ext uri="{FF2B5EF4-FFF2-40B4-BE49-F238E27FC236}">
                <a16:creationId xmlns:a16="http://schemas.microsoft.com/office/drawing/2014/main" id="{71C0C21A-F1AF-475C-BF7B-7DFEF4588E41}"/>
              </a:ext>
            </a:extLst>
          </p:cNvPr>
          <p:cNvSpPr txBox="1"/>
          <p:nvPr/>
        </p:nvSpPr>
        <p:spPr>
          <a:xfrm>
            <a:off x="507076" y="1537855"/>
            <a:ext cx="10465724" cy="4247317"/>
          </a:xfrm>
          <a:prstGeom prst="rect">
            <a:avLst/>
          </a:prstGeom>
          <a:noFill/>
        </p:spPr>
        <p:txBody>
          <a:bodyPr wrap="square" rtlCol="0">
            <a:spAutoFit/>
          </a:bodyPr>
          <a:lstStyle/>
          <a:p>
            <a:r>
              <a:rPr lang="en-US" b="1" dirty="0"/>
              <a:t>What if my library can’t be opened by June 1?</a:t>
            </a:r>
            <a:endParaRPr lang="en-US" dirty="0"/>
          </a:p>
          <a:p>
            <a:r>
              <a:rPr lang="en-US" b="1" dirty="0"/>
              <a:t> </a:t>
            </a:r>
            <a:endParaRPr lang="en-US" dirty="0"/>
          </a:p>
          <a:p>
            <a:r>
              <a:rPr lang="en-US" dirty="0"/>
              <a:t>Member libraries should reach out to their system director for guidance.</a:t>
            </a:r>
          </a:p>
          <a:p>
            <a:endParaRPr lang="en-US" dirty="0"/>
          </a:p>
          <a:p>
            <a:endParaRPr lang="en-US" dirty="0"/>
          </a:p>
          <a:p>
            <a:endParaRPr lang="en-US" dirty="0"/>
          </a:p>
          <a:p>
            <a:endParaRPr lang="en-US" dirty="0"/>
          </a:p>
          <a:p>
            <a:endParaRPr lang="en-US" dirty="0"/>
          </a:p>
          <a:p>
            <a:r>
              <a:rPr lang="en-US" b="1" dirty="0"/>
              <a:t>How many libraries will be ready to open by June 1?</a:t>
            </a:r>
            <a:endParaRPr lang="en-US" dirty="0"/>
          </a:p>
          <a:p>
            <a:r>
              <a:rPr lang="en-US" b="1" dirty="0"/>
              <a:t> </a:t>
            </a:r>
            <a:endParaRPr lang="en-US" dirty="0"/>
          </a:p>
          <a:p>
            <a:r>
              <a:rPr lang="en-US" dirty="0"/>
              <a:t>The March Snapshot Survey Indicates that 73% of public library are already meeting minimum standards for open hours and 99% of libraries have regularly scheduled hours.</a:t>
            </a:r>
          </a:p>
          <a:p>
            <a:endParaRPr lang="en-US" dirty="0"/>
          </a:p>
          <a:p>
            <a:r>
              <a:rPr lang="en-US" dirty="0"/>
              <a:t> </a:t>
            </a:r>
          </a:p>
          <a:p>
            <a:endParaRPr lang="en-US" dirty="0"/>
          </a:p>
        </p:txBody>
      </p:sp>
    </p:spTree>
    <p:extLst>
      <p:ext uri="{BB962C8B-B14F-4D97-AF65-F5344CB8AC3E}">
        <p14:creationId xmlns:p14="http://schemas.microsoft.com/office/powerpoint/2010/main" val="1012062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6189F-9285-422B-ABFD-5F7961C34C8E}"/>
              </a:ext>
            </a:extLst>
          </p:cNvPr>
          <p:cNvSpPr>
            <a:spLocks noGrp="1"/>
          </p:cNvSpPr>
          <p:nvPr>
            <p:ph type="title"/>
          </p:nvPr>
        </p:nvSpPr>
        <p:spPr/>
        <p:txBody>
          <a:bodyPr/>
          <a:lstStyle/>
          <a:p>
            <a:r>
              <a:rPr lang="en-US" b="1" u="sng" dirty="0">
                <a:latin typeface="Century Gothic"/>
              </a:rPr>
              <a:t>Agenda</a:t>
            </a:r>
            <a:endParaRPr lang="en-US" b="1" u="sng" dirty="0">
              <a:latin typeface="Century Gothic" panose="020B0502020202020204" pitchFamily="34" charset="0"/>
            </a:endParaRPr>
          </a:p>
        </p:txBody>
      </p:sp>
      <p:pic>
        <p:nvPicPr>
          <p:cNvPr id="11" name="Content Placeholder 4">
            <a:extLst>
              <a:ext uri="{FF2B5EF4-FFF2-40B4-BE49-F238E27FC236}">
                <a16:creationId xmlns:a16="http://schemas.microsoft.com/office/drawing/2014/main" id="{8249644D-84F2-4736-B09C-6FC9E7458079}"/>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53850" y="6329163"/>
            <a:ext cx="359493" cy="410850"/>
          </a:xfrm>
          <a:prstGeom prst="rect">
            <a:avLst/>
          </a:prstGeom>
        </p:spPr>
      </p:pic>
      <p:sp>
        <p:nvSpPr>
          <p:cNvPr id="12" name="Rectangle 11">
            <a:extLst>
              <a:ext uri="{FF2B5EF4-FFF2-40B4-BE49-F238E27FC236}">
                <a16:creationId xmlns:a16="http://schemas.microsoft.com/office/drawing/2014/main" id="{8E88BBC6-9C11-41B3-B36C-7BA04514C24D}"/>
              </a:ext>
              <a:ext uri="{C183D7F6-B498-43B3-948B-1728B52AA6E4}">
                <adec:decorative xmlns:adec="http://schemas.microsoft.com/office/drawing/2017/decorative" val="1"/>
              </a:ext>
            </a:extLst>
          </p:cNvPr>
          <p:cNvSpPr/>
          <p:nvPr/>
        </p:nvSpPr>
        <p:spPr>
          <a:xfrm>
            <a:off x="0" y="6329163"/>
            <a:ext cx="11677650" cy="410850"/>
          </a:xfrm>
          <a:prstGeom prst="rect">
            <a:avLst/>
          </a:prstGeom>
          <a:solidFill>
            <a:srgbClr val="AB1E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C06292E4-BC85-4572-932C-904111891DEA}"/>
              </a:ext>
            </a:extLst>
          </p:cNvPr>
          <p:cNvSpPr txBox="1"/>
          <p:nvPr/>
        </p:nvSpPr>
        <p:spPr>
          <a:xfrm>
            <a:off x="994299" y="1756499"/>
            <a:ext cx="9277165" cy="2339102"/>
          </a:xfrm>
          <a:prstGeom prst="rect">
            <a:avLst/>
          </a:prstGeom>
          <a:noFill/>
        </p:spPr>
        <p:txBody>
          <a:bodyPr wrap="square" rtlCol="0">
            <a:spAutoFit/>
          </a:bodyPr>
          <a:lstStyle/>
          <a:p>
            <a:pPr marL="514350" indent="-514350">
              <a:buFont typeface="+mj-lt"/>
              <a:buAutoNum type="arabicPeriod"/>
            </a:pPr>
            <a:r>
              <a:rPr lang="en-US" sz="3200" dirty="0"/>
              <a:t>Welcome (Moore)</a:t>
            </a:r>
          </a:p>
          <a:p>
            <a:pPr marL="514350" indent="-514350">
              <a:buFont typeface="+mj-lt"/>
              <a:buAutoNum type="arabicPeriod"/>
            </a:pPr>
            <a:r>
              <a:rPr lang="en-US" sz="3200" dirty="0"/>
              <a:t>Presentation (Rees)</a:t>
            </a:r>
          </a:p>
          <a:p>
            <a:pPr marL="514350" indent="-514350">
              <a:buFont typeface="+mj-lt"/>
              <a:buAutoNum type="arabicPeriod"/>
            </a:pPr>
            <a:r>
              <a:rPr lang="en-US" sz="3200" dirty="0"/>
              <a:t>Questions Received with Answers (Rees)</a:t>
            </a:r>
          </a:p>
          <a:p>
            <a:pPr marL="514350" indent="-514350">
              <a:buFont typeface="+mj-lt"/>
              <a:buAutoNum type="arabicPeriod"/>
            </a:pPr>
            <a:r>
              <a:rPr lang="en-US" sz="3200" dirty="0"/>
              <a:t>Other Questions? (All)</a:t>
            </a:r>
          </a:p>
          <a:p>
            <a:endParaRPr lang="en-US" dirty="0"/>
          </a:p>
        </p:txBody>
      </p:sp>
    </p:spTree>
    <p:extLst>
      <p:ext uri="{BB962C8B-B14F-4D97-AF65-F5344CB8AC3E}">
        <p14:creationId xmlns:p14="http://schemas.microsoft.com/office/powerpoint/2010/main" val="2104229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4">
            <a:extLst>
              <a:ext uri="{FF2B5EF4-FFF2-40B4-BE49-F238E27FC236}">
                <a16:creationId xmlns:a16="http://schemas.microsoft.com/office/drawing/2014/main" id="{4F2063A6-BF92-42D0-8F0B-53D2BF2B8126}"/>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753850" y="6329163"/>
            <a:ext cx="359493" cy="410850"/>
          </a:xfrm>
          <a:prstGeom prst="rect">
            <a:avLst/>
          </a:prstGeom>
        </p:spPr>
      </p:pic>
      <p:sp>
        <p:nvSpPr>
          <p:cNvPr id="5" name="Rectangle 4">
            <a:extLst>
              <a:ext uri="{FF2B5EF4-FFF2-40B4-BE49-F238E27FC236}">
                <a16:creationId xmlns:a16="http://schemas.microsoft.com/office/drawing/2014/main" id="{A926331A-2A80-4F26-93EB-57496AFFE09A}"/>
              </a:ext>
              <a:ext uri="{C183D7F6-B498-43B3-948B-1728B52AA6E4}">
                <adec:decorative xmlns:adec="http://schemas.microsoft.com/office/drawing/2017/decorative" val="1"/>
              </a:ext>
            </a:extLst>
          </p:cNvPr>
          <p:cNvSpPr/>
          <p:nvPr/>
        </p:nvSpPr>
        <p:spPr>
          <a:xfrm>
            <a:off x="0" y="6329163"/>
            <a:ext cx="11677650" cy="410850"/>
          </a:xfrm>
          <a:prstGeom prst="rect">
            <a:avLst/>
          </a:prstGeom>
          <a:solidFill>
            <a:srgbClr val="AB1E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9">
            <a:extLst>
              <a:ext uri="{FF2B5EF4-FFF2-40B4-BE49-F238E27FC236}">
                <a16:creationId xmlns:a16="http://schemas.microsoft.com/office/drawing/2014/main" id="{CB1C142B-8290-4702-9696-17C0091D2C51}"/>
              </a:ext>
            </a:extLst>
          </p:cNvPr>
          <p:cNvSpPr txBox="1">
            <a:spLocks noGrp="1"/>
          </p:cNvSpPr>
          <p:nvPr>
            <p:ph type="title" idx="4294967295"/>
          </p:nvPr>
        </p:nvSpPr>
        <p:spPr>
          <a:xfrm>
            <a:off x="426128" y="361763"/>
            <a:ext cx="11061577" cy="76944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1" i="0" u="sng" strike="noStrike" kern="1200" cap="none" spc="0" normalizeH="0" baseline="0" noProof="0" dirty="0">
                <a:ln>
                  <a:noFill/>
                </a:ln>
                <a:solidFill>
                  <a:schemeClr val="tx1"/>
                </a:solidFill>
                <a:effectLst/>
                <a:uLnTx/>
                <a:uFillTx/>
                <a:latin typeface="Century Gothic" panose="020B0502020202020204" pitchFamily="34" charset="0"/>
                <a:ea typeface="+mn-ea"/>
                <a:cs typeface="+mn-cs"/>
              </a:rPr>
              <a:t>NYSL/PULISDO Reopening Committee</a:t>
            </a:r>
            <a:endParaRPr kumimoji="0" lang="en-US" sz="4400" b="1" i="0" u="sng" strike="noStrike" kern="1200" cap="none" spc="0" normalizeH="0" baseline="0" noProof="0" dirty="0">
              <a:ln>
                <a:noFill/>
              </a:ln>
              <a:solidFill>
                <a:schemeClr val="tx1"/>
              </a:solidFill>
              <a:effectLst/>
              <a:uLnTx/>
              <a:uFillTx/>
              <a:latin typeface="+mn-lt"/>
              <a:ea typeface="+mn-ea"/>
              <a:cs typeface="+mn-cs"/>
            </a:endParaRPr>
          </a:p>
        </p:txBody>
      </p:sp>
      <p:sp>
        <p:nvSpPr>
          <p:cNvPr id="2" name="TextBox 1">
            <a:extLst>
              <a:ext uri="{FF2B5EF4-FFF2-40B4-BE49-F238E27FC236}">
                <a16:creationId xmlns:a16="http://schemas.microsoft.com/office/drawing/2014/main" id="{F38C37CF-F7BD-418C-8118-A63C25DB194C}"/>
              </a:ext>
            </a:extLst>
          </p:cNvPr>
          <p:cNvSpPr txBox="1"/>
          <p:nvPr/>
        </p:nvSpPr>
        <p:spPr>
          <a:xfrm>
            <a:off x="932463" y="1292368"/>
            <a:ext cx="9812724" cy="5032147"/>
          </a:xfrm>
          <a:prstGeom prst="rect">
            <a:avLst/>
          </a:prstGeom>
          <a:noFill/>
        </p:spPr>
        <p:txBody>
          <a:bodyPr wrap="square" rtlCol="0">
            <a:spAutoFit/>
          </a:bodyPr>
          <a:lstStyle/>
          <a:p>
            <a:pPr marL="457200" indent="-457200">
              <a:lnSpc>
                <a:spcPct val="150000"/>
              </a:lnSpc>
              <a:buFont typeface="Arial" panose="020B0604020202020204" pitchFamily="34" charset="0"/>
              <a:buChar char="•"/>
            </a:pPr>
            <a:r>
              <a:rPr lang="en-US" sz="2000" dirty="0">
                <a:latin typeface="Century Gothic" panose="020B0502020202020204" pitchFamily="34" charset="0"/>
              </a:rPr>
              <a:t>Established November 2020.</a:t>
            </a:r>
          </a:p>
          <a:p>
            <a:pPr marL="457200" indent="-457200">
              <a:lnSpc>
                <a:spcPct val="150000"/>
              </a:lnSpc>
              <a:buFont typeface="Arial" panose="020B0604020202020204" pitchFamily="34" charset="0"/>
              <a:buChar char="•"/>
            </a:pPr>
            <a:r>
              <a:rPr lang="en-US" sz="2000" b="1" u="sng" dirty="0">
                <a:latin typeface="Century Gothic" panose="020B0502020202020204" pitchFamily="34" charset="0"/>
              </a:rPr>
              <a:t>Committee Members:</a:t>
            </a:r>
          </a:p>
          <a:p>
            <a:pPr marL="914400" lvl="1" indent="-457200">
              <a:lnSpc>
                <a:spcPct val="150000"/>
              </a:lnSpc>
              <a:buFont typeface="Courier New" panose="02070309020205020404" pitchFamily="49" charset="0"/>
              <a:buChar char="o"/>
            </a:pPr>
            <a:r>
              <a:rPr lang="en-US" dirty="0">
                <a:latin typeface="Century Gothic" panose="020B0502020202020204" pitchFamily="34" charset="0"/>
              </a:rPr>
              <a:t>Caroline Ashby, Nassau County Library System</a:t>
            </a:r>
          </a:p>
          <a:p>
            <a:pPr marL="914400" lvl="1" indent="-457200">
              <a:lnSpc>
                <a:spcPct val="150000"/>
              </a:lnSpc>
              <a:buFont typeface="Courier New" panose="02070309020205020404" pitchFamily="49" charset="0"/>
              <a:buChar char="o"/>
            </a:pPr>
            <a:r>
              <a:rPr lang="en-US" dirty="0">
                <a:latin typeface="Century Gothic" panose="020B0502020202020204" pitchFamily="34" charset="0"/>
              </a:rPr>
              <a:t>Jan </a:t>
            </a:r>
            <a:r>
              <a:rPr lang="en-US" dirty="0" err="1">
                <a:latin typeface="Century Gothic" panose="020B0502020202020204" pitchFamily="34" charset="0"/>
              </a:rPr>
              <a:t>Deckoff</a:t>
            </a:r>
            <a:r>
              <a:rPr lang="en-US" dirty="0">
                <a:latin typeface="Century Gothic" panose="020B0502020202020204" pitchFamily="34" charset="0"/>
              </a:rPr>
              <a:t>, Chautauqua-Cattaraugus Library System</a:t>
            </a:r>
          </a:p>
          <a:p>
            <a:pPr marL="914400" lvl="1" indent="-457200">
              <a:lnSpc>
                <a:spcPct val="150000"/>
              </a:lnSpc>
              <a:buFont typeface="Courier New" panose="02070309020205020404" pitchFamily="49" charset="0"/>
              <a:buChar char="o"/>
            </a:pPr>
            <a:r>
              <a:rPr lang="en-US" dirty="0">
                <a:latin typeface="Century Gothic" panose="020B0502020202020204" pitchFamily="34" charset="0"/>
              </a:rPr>
              <a:t>Sarah Glogowski, Finger Lakes Library System, Committee Co-Chair</a:t>
            </a:r>
          </a:p>
          <a:p>
            <a:pPr marL="914400" lvl="1" indent="-457200">
              <a:lnSpc>
                <a:spcPct val="150000"/>
              </a:lnSpc>
              <a:buFont typeface="Courier New" panose="02070309020205020404" pitchFamily="49" charset="0"/>
              <a:buChar char="o"/>
            </a:pPr>
            <a:r>
              <a:rPr lang="en-US" dirty="0">
                <a:latin typeface="Century Gothic" panose="020B0502020202020204" pitchFamily="34" charset="0"/>
              </a:rPr>
              <a:t>Amy Heebner, NYSL</a:t>
            </a:r>
          </a:p>
          <a:p>
            <a:pPr marL="914400" lvl="1" indent="-457200">
              <a:lnSpc>
                <a:spcPct val="150000"/>
              </a:lnSpc>
              <a:buFont typeface="Courier New" panose="02070309020205020404" pitchFamily="49" charset="0"/>
              <a:buChar char="o"/>
            </a:pPr>
            <a:r>
              <a:rPr lang="en-US" dirty="0">
                <a:latin typeface="Century Gothic" panose="020B0502020202020204" pitchFamily="34" charset="0"/>
              </a:rPr>
              <a:t>Mary Jean Jakubowski, Buffalo and Erie County Public Library</a:t>
            </a:r>
          </a:p>
          <a:p>
            <a:pPr marL="914400" lvl="1" indent="-457200">
              <a:lnSpc>
                <a:spcPct val="150000"/>
              </a:lnSpc>
              <a:buFont typeface="Courier New" panose="02070309020205020404" pitchFamily="49" charset="0"/>
              <a:buChar char="o"/>
            </a:pPr>
            <a:r>
              <a:rPr lang="en-US" dirty="0">
                <a:latin typeface="Century Gothic" panose="020B0502020202020204" pitchFamily="34" charset="0"/>
              </a:rPr>
              <a:t>Jane Minotti, NYSL</a:t>
            </a:r>
          </a:p>
          <a:p>
            <a:pPr marL="914400" lvl="1" indent="-457200">
              <a:lnSpc>
                <a:spcPct val="150000"/>
              </a:lnSpc>
              <a:buFont typeface="Courier New" panose="02070309020205020404" pitchFamily="49" charset="0"/>
              <a:buChar char="o"/>
            </a:pPr>
            <a:r>
              <a:rPr lang="en-US" dirty="0">
                <a:latin typeface="Century Gothic" panose="020B0502020202020204" pitchFamily="34" charset="0"/>
              </a:rPr>
              <a:t>Al Oliveras, NYSL</a:t>
            </a:r>
          </a:p>
          <a:p>
            <a:pPr marL="914400" lvl="1" indent="-457200">
              <a:lnSpc>
                <a:spcPct val="150000"/>
              </a:lnSpc>
              <a:buFont typeface="Courier New" panose="02070309020205020404" pitchFamily="49" charset="0"/>
              <a:buChar char="o"/>
            </a:pPr>
            <a:r>
              <a:rPr lang="en-US" dirty="0">
                <a:latin typeface="Century Gothic" panose="020B0502020202020204" pitchFamily="34" charset="0"/>
              </a:rPr>
              <a:t>Frank Rees, NYSL, Committee Co-Chair</a:t>
            </a:r>
          </a:p>
          <a:p>
            <a:pPr marL="914400" lvl="1" indent="-457200">
              <a:lnSpc>
                <a:spcPct val="150000"/>
              </a:lnSpc>
              <a:buFont typeface="Courier New" panose="02070309020205020404" pitchFamily="49" charset="0"/>
              <a:buChar char="o"/>
            </a:pPr>
            <a:r>
              <a:rPr lang="en-US" dirty="0">
                <a:latin typeface="Century Gothic" panose="020B0502020202020204" pitchFamily="34" charset="0"/>
              </a:rPr>
              <a:t>Grace Riario, Ramapo-Catskill Library System</a:t>
            </a:r>
          </a:p>
          <a:p>
            <a:endParaRPr lang="en-US" dirty="0"/>
          </a:p>
        </p:txBody>
      </p:sp>
    </p:spTree>
    <p:extLst>
      <p:ext uri="{BB962C8B-B14F-4D97-AF65-F5344CB8AC3E}">
        <p14:creationId xmlns:p14="http://schemas.microsoft.com/office/powerpoint/2010/main" val="11220844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4">
            <a:extLst>
              <a:ext uri="{FF2B5EF4-FFF2-40B4-BE49-F238E27FC236}">
                <a16:creationId xmlns:a16="http://schemas.microsoft.com/office/drawing/2014/main" id="{4F2063A6-BF92-42D0-8F0B-53D2BF2B8126}"/>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53850" y="6329163"/>
            <a:ext cx="359493" cy="410850"/>
          </a:xfrm>
          <a:prstGeom prst="rect">
            <a:avLst/>
          </a:prstGeom>
        </p:spPr>
      </p:pic>
      <p:sp>
        <p:nvSpPr>
          <p:cNvPr id="5" name="Rectangle 4">
            <a:extLst>
              <a:ext uri="{FF2B5EF4-FFF2-40B4-BE49-F238E27FC236}">
                <a16:creationId xmlns:a16="http://schemas.microsoft.com/office/drawing/2014/main" id="{A926331A-2A80-4F26-93EB-57496AFFE09A}"/>
              </a:ext>
              <a:ext uri="{C183D7F6-B498-43B3-948B-1728B52AA6E4}">
                <adec:decorative xmlns:adec="http://schemas.microsoft.com/office/drawing/2017/decorative" val="1"/>
              </a:ext>
            </a:extLst>
          </p:cNvPr>
          <p:cNvSpPr/>
          <p:nvPr/>
        </p:nvSpPr>
        <p:spPr>
          <a:xfrm>
            <a:off x="0" y="6329163"/>
            <a:ext cx="11677650" cy="410850"/>
          </a:xfrm>
          <a:prstGeom prst="rect">
            <a:avLst/>
          </a:prstGeom>
          <a:solidFill>
            <a:srgbClr val="AB1E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9">
            <a:extLst>
              <a:ext uri="{FF2B5EF4-FFF2-40B4-BE49-F238E27FC236}">
                <a16:creationId xmlns:a16="http://schemas.microsoft.com/office/drawing/2014/main" id="{CB1C142B-8290-4702-9696-17C0091D2C51}"/>
              </a:ext>
            </a:extLst>
          </p:cNvPr>
          <p:cNvSpPr txBox="1">
            <a:spLocks noGrp="1"/>
          </p:cNvSpPr>
          <p:nvPr>
            <p:ph type="title" idx="4294967295"/>
          </p:nvPr>
        </p:nvSpPr>
        <p:spPr>
          <a:xfrm>
            <a:off x="426128" y="361763"/>
            <a:ext cx="11327722" cy="76944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1" i="0" u="sng" strike="noStrike" kern="1200" cap="none" spc="0" normalizeH="0" baseline="0" noProof="0" dirty="0">
                <a:ln>
                  <a:noFill/>
                </a:ln>
                <a:solidFill>
                  <a:schemeClr val="tx1"/>
                </a:solidFill>
                <a:effectLst/>
                <a:uLnTx/>
                <a:uFillTx/>
                <a:latin typeface="Century Gothic" panose="020B0502020202020204" pitchFamily="34" charset="0"/>
                <a:ea typeface="+mn-ea"/>
                <a:cs typeface="+mn-cs"/>
              </a:rPr>
              <a:t>NYSL/PULISDO Reopening Committee (2)</a:t>
            </a:r>
            <a:endParaRPr kumimoji="0" lang="en-US" sz="4400" b="1" i="0" u="sng" strike="noStrike" kern="1200" cap="none" spc="0" normalizeH="0" baseline="0" noProof="0" dirty="0">
              <a:ln>
                <a:noFill/>
              </a:ln>
              <a:solidFill>
                <a:schemeClr val="tx1"/>
              </a:solidFill>
              <a:effectLst/>
              <a:uLnTx/>
              <a:uFillTx/>
              <a:latin typeface="+mn-lt"/>
              <a:ea typeface="+mn-ea"/>
              <a:cs typeface="+mn-cs"/>
            </a:endParaRPr>
          </a:p>
        </p:txBody>
      </p:sp>
      <p:sp>
        <p:nvSpPr>
          <p:cNvPr id="2" name="TextBox 1">
            <a:extLst>
              <a:ext uri="{FF2B5EF4-FFF2-40B4-BE49-F238E27FC236}">
                <a16:creationId xmlns:a16="http://schemas.microsoft.com/office/drawing/2014/main" id="{F38C37CF-F7BD-418C-8118-A63C25DB194C}"/>
              </a:ext>
            </a:extLst>
          </p:cNvPr>
          <p:cNvSpPr txBox="1"/>
          <p:nvPr/>
        </p:nvSpPr>
        <p:spPr>
          <a:xfrm>
            <a:off x="932463" y="1292368"/>
            <a:ext cx="9812724" cy="2677656"/>
          </a:xfrm>
          <a:prstGeom prst="rect">
            <a:avLst/>
          </a:prstGeom>
          <a:noFill/>
        </p:spPr>
        <p:txBody>
          <a:bodyPr wrap="square" rtlCol="0">
            <a:spAutoFit/>
          </a:bodyPr>
          <a:lstStyle/>
          <a:p>
            <a:pPr>
              <a:lnSpc>
                <a:spcPct val="150000"/>
              </a:lnSpc>
            </a:pPr>
            <a:r>
              <a:rPr lang="en-US" sz="2000" b="1" u="sng" dirty="0">
                <a:latin typeface="Century Gothic" panose="020B0502020202020204" pitchFamily="34" charset="0"/>
              </a:rPr>
              <a:t>Primary Tasks</a:t>
            </a:r>
          </a:p>
          <a:p>
            <a:pPr>
              <a:lnSpc>
                <a:spcPct val="150000"/>
              </a:lnSpc>
            </a:pPr>
            <a:endParaRPr lang="en-US" sz="2000" b="1" u="sng" dirty="0">
              <a:latin typeface="Century Gothic" panose="020B0502020202020204" pitchFamily="34" charset="0"/>
            </a:endParaRPr>
          </a:p>
          <a:p>
            <a:pPr>
              <a:lnSpc>
                <a:spcPct val="150000"/>
              </a:lnSpc>
            </a:pPr>
            <a:r>
              <a:rPr lang="en-US" sz="2000" dirty="0">
                <a:latin typeface="Century Gothic" panose="020B0502020202020204" pitchFamily="34" charset="0"/>
              </a:rPr>
              <a:t>1. Track Library Open Hours with a monthly Reopening Survey.</a:t>
            </a:r>
          </a:p>
          <a:p>
            <a:pPr>
              <a:lnSpc>
                <a:spcPct val="150000"/>
              </a:lnSpc>
            </a:pPr>
            <a:endParaRPr lang="en-US" sz="2000" dirty="0">
              <a:latin typeface="Century Gothic" panose="020B0502020202020204" pitchFamily="34" charset="0"/>
            </a:endParaRPr>
          </a:p>
          <a:p>
            <a:pPr>
              <a:lnSpc>
                <a:spcPct val="150000"/>
              </a:lnSpc>
            </a:pPr>
            <a:r>
              <a:rPr lang="en-US" sz="2000" dirty="0">
                <a:latin typeface="Century Gothic" panose="020B0502020202020204" pitchFamily="34" charset="0"/>
              </a:rPr>
              <a:t>2.  Review and establish central library/ public library reopening dates.</a:t>
            </a:r>
          </a:p>
          <a:p>
            <a:endParaRPr lang="en-US" dirty="0"/>
          </a:p>
        </p:txBody>
      </p:sp>
    </p:spTree>
    <p:extLst>
      <p:ext uri="{BB962C8B-B14F-4D97-AF65-F5344CB8AC3E}">
        <p14:creationId xmlns:p14="http://schemas.microsoft.com/office/powerpoint/2010/main" val="909066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4">
            <a:extLst>
              <a:ext uri="{FF2B5EF4-FFF2-40B4-BE49-F238E27FC236}">
                <a16:creationId xmlns:a16="http://schemas.microsoft.com/office/drawing/2014/main" id="{4F2063A6-BF92-42D0-8F0B-53D2BF2B8126}"/>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53850" y="6329163"/>
            <a:ext cx="359493" cy="410850"/>
          </a:xfrm>
          <a:prstGeom prst="rect">
            <a:avLst/>
          </a:prstGeom>
        </p:spPr>
      </p:pic>
      <p:sp>
        <p:nvSpPr>
          <p:cNvPr id="5" name="Rectangle 4">
            <a:extLst>
              <a:ext uri="{FF2B5EF4-FFF2-40B4-BE49-F238E27FC236}">
                <a16:creationId xmlns:a16="http://schemas.microsoft.com/office/drawing/2014/main" id="{A926331A-2A80-4F26-93EB-57496AFFE09A}"/>
              </a:ext>
              <a:ext uri="{C183D7F6-B498-43B3-948B-1728B52AA6E4}">
                <adec:decorative xmlns:adec="http://schemas.microsoft.com/office/drawing/2017/decorative" val="1"/>
              </a:ext>
            </a:extLst>
          </p:cNvPr>
          <p:cNvSpPr/>
          <p:nvPr/>
        </p:nvSpPr>
        <p:spPr>
          <a:xfrm>
            <a:off x="0" y="6329163"/>
            <a:ext cx="11677650" cy="410850"/>
          </a:xfrm>
          <a:prstGeom prst="rect">
            <a:avLst/>
          </a:prstGeom>
          <a:solidFill>
            <a:srgbClr val="AB1E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9">
            <a:extLst>
              <a:ext uri="{FF2B5EF4-FFF2-40B4-BE49-F238E27FC236}">
                <a16:creationId xmlns:a16="http://schemas.microsoft.com/office/drawing/2014/main" id="{CB1C142B-8290-4702-9696-17C0091D2C51}"/>
              </a:ext>
            </a:extLst>
          </p:cNvPr>
          <p:cNvSpPr txBox="1">
            <a:spLocks noGrp="1"/>
          </p:cNvSpPr>
          <p:nvPr>
            <p:ph type="title" idx="4294967295"/>
          </p:nvPr>
        </p:nvSpPr>
        <p:spPr>
          <a:xfrm>
            <a:off x="426128" y="361763"/>
            <a:ext cx="11327722" cy="76944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1" i="0" u="sng" strike="noStrike" kern="1200" cap="none" spc="0" normalizeH="0" baseline="0" noProof="0" dirty="0">
                <a:ln>
                  <a:noFill/>
                </a:ln>
                <a:solidFill>
                  <a:schemeClr val="tx1"/>
                </a:solidFill>
                <a:effectLst/>
                <a:uLnTx/>
                <a:uFillTx/>
                <a:latin typeface="Century Gothic" panose="020B0502020202020204" pitchFamily="34" charset="0"/>
                <a:ea typeface="+mn-ea"/>
                <a:cs typeface="+mn-cs"/>
              </a:rPr>
              <a:t>NYSL/PULISDO Reopening Committee (3)</a:t>
            </a:r>
            <a:endParaRPr kumimoji="0" lang="en-US" sz="4400" b="1" i="0" u="sng" strike="noStrike" kern="1200" cap="none" spc="0" normalizeH="0" baseline="0" noProof="0" dirty="0">
              <a:ln>
                <a:noFill/>
              </a:ln>
              <a:solidFill>
                <a:schemeClr val="tx1"/>
              </a:solidFill>
              <a:effectLst/>
              <a:uLnTx/>
              <a:uFillTx/>
              <a:latin typeface="+mn-lt"/>
              <a:ea typeface="+mn-ea"/>
              <a:cs typeface="+mn-cs"/>
            </a:endParaRPr>
          </a:p>
        </p:txBody>
      </p:sp>
      <p:sp>
        <p:nvSpPr>
          <p:cNvPr id="2" name="TextBox 1">
            <a:extLst>
              <a:ext uri="{FF2B5EF4-FFF2-40B4-BE49-F238E27FC236}">
                <a16:creationId xmlns:a16="http://schemas.microsoft.com/office/drawing/2014/main" id="{F38C37CF-F7BD-418C-8118-A63C25DB194C}"/>
              </a:ext>
            </a:extLst>
          </p:cNvPr>
          <p:cNvSpPr txBox="1"/>
          <p:nvPr/>
        </p:nvSpPr>
        <p:spPr>
          <a:xfrm>
            <a:off x="1050554" y="1808313"/>
            <a:ext cx="9812724" cy="4524315"/>
          </a:xfrm>
          <a:prstGeom prst="rect">
            <a:avLst/>
          </a:prstGeom>
          <a:noFill/>
        </p:spPr>
        <p:txBody>
          <a:bodyPr wrap="square" rtlCol="0">
            <a:spAutoFit/>
          </a:bodyPr>
          <a:lstStyle/>
          <a:p>
            <a:pPr marL="457200" indent="-457200">
              <a:lnSpc>
                <a:spcPct val="150000"/>
              </a:lnSpc>
              <a:buFont typeface="Arial" panose="020B0604020202020204" pitchFamily="34" charset="0"/>
              <a:buChar char="•"/>
            </a:pPr>
            <a:r>
              <a:rPr lang="en-US" sz="2000" dirty="0">
                <a:latin typeface="Century Gothic" panose="020B0502020202020204" pitchFamily="34" charset="0"/>
              </a:rPr>
              <a:t>Survey data was entered for 765 (72%) of 1065 outlets.</a:t>
            </a:r>
          </a:p>
          <a:p>
            <a:pPr marL="457200" indent="-457200">
              <a:lnSpc>
                <a:spcPct val="150000"/>
              </a:lnSpc>
              <a:buFont typeface="Arial" panose="020B0604020202020204" pitchFamily="34" charset="0"/>
              <a:buChar char="•"/>
            </a:pPr>
            <a:r>
              <a:rPr lang="en-US" sz="2000" dirty="0">
                <a:latin typeface="Century Gothic" panose="020B0502020202020204" pitchFamily="34" charset="0"/>
              </a:rPr>
              <a:t>Survey data was entered for 549 (73%)of 755 main libraries; no data was entered for 206 main libraries.</a:t>
            </a:r>
          </a:p>
          <a:p>
            <a:pPr marL="457200" indent="-457200">
              <a:lnSpc>
                <a:spcPct val="150000"/>
              </a:lnSpc>
              <a:buFont typeface="Arial" panose="020B0604020202020204" pitchFamily="34" charset="0"/>
              <a:buChar char="•"/>
            </a:pPr>
            <a:r>
              <a:rPr lang="en-US" sz="2000" dirty="0">
                <a:latin typeface="Century Gothic" panose="020B0502020202020204" pitchFamily="34" charset="0"/>
              </a:rPr>
              <a:t>Of the 765 outlets entering data, 759 (99%) had regularly schedule hours and 6 (1%) did not have regularly scheduled hours.	</a:t>
            </a:r>
          </a:p>
          <a:p>
            <a:pPr marL="457200" indent="-457200">
              <a:lnSpc>
                <a:spcPct val="150000"/>
              </a:lnSpc>
              <a:buFont typeface="Arial" panose="020B0604020202020204" pitchFamily="34" charset="0"/>
              <a:buChar char="•"/>
            </a:pPr>
            <a:r>
              <a:rPr lang="en-US" sz="2000" dirty="0">
                <a:highlight>
                  <a:srgbClr val="FFFF00"/>
                </a:highlight>
                <a:latin typeface="Century Gothic" panose="020B0502020202020204" pitchFamily="34" charset="0"/>
              </a:rPr>
              <a:t>Of the 549 main libraries for which data was entered, 403 (73%) are meeting minimum standards for hours open per the survey definition.</a:t>
            </a:r>
          </a:p>
          <a:p>
            <a:pPr marL="457200" indent="-457200">
              <a:lnSpc>
                <a:spcPct val="150000"/>
              </a:lnSpc>
              <a:buFont typeface="Arial" panose="020B0604020202020204" pitchFamily="34" charset="0"/>
              <a:buChar char="•"/>
            </a:pPr>
            <a:r>
              <a:rPr lang="en-US" sz="2000" dirty="0">
                <a:latin typeface="Century Gothic" panose="020B0502020202020204" pitchFamily="34" charset="0"/>
              </a:rPr>
              <a:t>3 library systems did not enter data and 10 library systems did not enter data for all their libraries</a:t>
            </a:r>
          </a:p>
          <a:p>
            <a:endParaRPr lang="en-US" dirty="0"/>
          </a:p>
        </p:txBody>
      </p:sp>
      <p:sp>
        <p:nvSpPr>
          <p:cNvPr id="3" name="TextBox 2">
            <a:extLst>
              <a:ext uri="{FF2B5EF4-FFF2-40B4-BE49-F238E27FC236}">
                <a16:creationId xmlns:a16="http://schemas.microsoft.com/office/drawing/2014/main" id="{CA8643AB-CC78-4751-86E6-E5AA40A49CC8}"/>
              </a:ext>
            </a:extLst>
          </p:cNvPr>
          <p:cNvSpPr txBox="1"/>
          <p:nvPr/>
        </p:nvSpPr>
        <p:spPr>
          <a:xfrm>
            <a:off x="704294" y="1131204"/>
            <a:ext cx="9228376" cy="461665"/>
          </a:xfrm>
          <a:prstGeom prst="rect">
            <a:avLst/>
          </a:prstGeom>
          <a:noFill/>
        </p:spPr>
        <p:txBody>
          <a:bodyPr wrap="square" rtlCol="0">
            <a:spAutoFit/>
          </a:bodyPr>
          <a:lstStyle/>
          <a:p>
            <a:r>
              <a:rPr lang="en-US" sz="2400" b="1" u="sng" dirty="0"/>
              <a:t>March Snapshot Data</a:t>
            </a:r>
          </a:p>
        </p:txBody>
      </p:sp>
    </p:spTree>
    <p:extLst>
      <p:ext uri="{BB962C8B-B14F-4D97-AF65-F5344CB8AC3E}">
        <p14:creationId xmlns:p14="http://schemas.microsoft.com/office/powerpoint/2010/main" val="40795478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4">
            <a:extLst>
              <a:ext uri="{FF2B5EF4-FFF2-40B4-BE49-F238E27FC236}">
                <a16:creationId xmlns:a16="http://schemas.microsoft.com/office/drawing/2014/main" id="{4F2063A6-BF92-42D0-8F0B-53D2BF2B8126}"/>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53850" y="6329163"/>
            <a:ext cx="359493" cy="410850"/>
          </a:xfrm>
          <a:prstGeom prst="rect">
            <a:avLst/>
          </a:prstGeom>
        </p:spPr>
      </p:pic>
      <p:sp>
        <p:nvSpPr>
          <p:cNvPr id="5" name="Rectangle 4">
            <a:extLst>
              <a:ext uri="{FF2B5EF4-FFF2-40B4-BE49-F238E27FC236}">
                <a16:creationId xmlns:a16="http://schemas.microsoft.com/office/drawing/2014/main" id="{A926331A-2A80-4F26-93EB-57496AFFE09A}"/>
              </a:ext>
              <a:ext uri="{C183D7F6-B498-43B3-948B-1728B52AA6E4}">
                <adec:decorative xmlns:adec="http://schemas.microsoft.com/office/drawing/2017/decorative" val="1"/>
              </a:ext>
            </a:extLst>
          </p:cNvPr>
          <p:cNvSpPr/>
          <p:nvPr/>
        </p:nvSpPr>
        <p:spPr>
          <a:xfrm>
            <a:off x="0" y="6329163"/>
            <a:ext cx="11677650" cy="410850"/>
          </a:xfrm>
          <a:prstGeom prst="rect">
            <a:avLst/>
          </a:prstGeom>
          <a:solidFill>
            <a:srgbClr val="AB1E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CA8643AB-CC78-4751-86E6-E5AA40A49CC8}"/>
              </a:ext>
            </a:extLst>
          </p:cNvPr>
          <p:cNvSpPr txBox="1">
            <a:spLocks noGrp="1"/>
          </p:cNvSpPr>
          <p:nvPr>
            <p:ph type="title" idx="4294967295"/>
          </p:nvPr>
        </p:nvSpPr>
        <p:spPr>
          <a:xfrm>
            <a:off x="397566" y="566662"/>
            <a:ext cx="10988702" cy="64633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sng" strike="noStrike" kern="1200" cap="none" spc="0" normalizeH="0" baseline="0" noProof="0" dirty="0">
                <a:ln>
                  <a:noFill/>
                </a:ln>
                <a:solidFill>
                  <a:schemeClr val="tx1"/>
                </a:solidFill>
                <a:effectLst/>
                <a:uLnTx/>
                <a:uFillTx/>
                <a:latin typeface="+mn-lt"/>
                <a:ea typeface="+mn-ea"/>
                <a:cs typeface="+mn-cs"/>
              </a:rPr>
              <a:t>Expectations: Public Library Minimum Open Hours</a:t>
            </a:r>
          </a:p>
        </p:txBody>
      </p:sp>
      <p:sp>
        <p:nvSpPr>
          <p:cNvPr id="2" name="TextBox 1">
            <a:extLst>
              <a:ext uri="{FF2B5EF4-FFF2-40B4-BE49-F238E27FC236}">
                <a16:creationId xmlns:a16="http://schemas.microsoft.com/office/drawing/2014/main" id="{F38C37CF-F7BD-418C-8118-A63C25DB194C}"/>
              </a:ext>
            </a:extLst>
          </p:cNvPr>
          <p:cNvSpPr txBox="1"/>
          <p:nvPr/>
        </p:nvSpPr>
        <p:spPr>
          <a:xfrm>
            <a:off x="923830" y="1705306"/>
            <a:ext cx="10462438" cy="3231654"/>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en-US" sz="2000" dirty="0">
                <a:latin typeface="Century Gothic" panose="020B0502020202020204" pitchFamily="34" charset="0"/>
              </a:rPr>
              <a:t>By June 1, 2021all 756 </a:t>
            </a:r>
            <a:r>
              <a:rPr lang="en-US" sz="2000" b="1" dirty="0">
                <a:latin typeface="Century Gothic" panose="020B0502020202020204" pitchFamily="34" charset="0"/>
              </a:rPr>
              <a:t>Public Libraries </a:t>
            </a:r>
            <a:r>
              <a:rPr lang="en-US" sz="2000" dirty="0">
                <a:latin typeface="Century Gothic" panose="020B0502020202020204" pitchFamily="34" charset="0"/>
              </a:rPr>
              <a:t>will once again be open to the public for their required minimum hours as per Commissioner’s Regulation 90.2.</a:t>
            </a:r>
          </a:p>
          <a:p>
            <a:pPr>
              <a:lnSpc>
                <a:spcPct val="150000"/>
              </a:lnSpc>
            </a:pPr>
            <a:endParaRPr lang="en-US" sz="2400" b="1" u="sng" dirty="0">
              <a:latin typeface="Century Gothic" panose="020B0502020202020204" pitchFamily="34" charset="0"/>
            </a:endParaRPr>
          </a:p>
          <a:p>
            <a:pPr>
              <a:lnSpc>
                <a:spcPct val="150000"/>
              </a:lnSpc>
            </a:pPr>
            <a:endParaRPr lang="en-US" sz="2000" dirty="0">
              <a:latin typeface="Century Gothic" panose="020B0502020202020204" pitchFamily="34" charset="0"/>
            </a:endParaRPr>
          </a:p>
          <a:p>
            <a:pPr marL="285750" indent="-285750">
              <a:buFont typeface="Arial" panose="020B0604020202020204" pitchFamily="34" charset="0"/>
              <a:buChar char="•"/>
            </a:pPr>
            <a:r>
              <a:rPr lang="en-US" sz="2000" dirty="0">
                <a:latin typeface="Century Gothic" panose="020B0502020202020204" pitchFamily="34" charset="0"/>
              </a:rPr>
              <a:t>By June 1, 2021all </a:t>
            </a:r>
            <a:r>
              <a:rPr lang="en-US" sz="2000" b="1" dirty="0">
                <a:latin typeface="Century Gothic" panose="020B0502020202020204" pitchFamily="34" charset="0"/>
              </a:rPr>
              <a:t>Central Libraries </a:t>
            </a:r>
            <a:r>
              <a:rPr lang="en-US" sz="2000" dirty="0">
                <a:latin typeface="Century Gothic" panose="020B0502020202020204" pitchFamily="34" charset="0"/>
              </a:rPr>
              <a:t>are expected to be open 55 hours per week (including curbside service) as per Commissioner’s Regulation 90.4, Standards for central libraries.</a:t>
            </a:r>
          </a:p>
          <a:p>
            <a:endParaRPr lang="en-US" dirty="0"/>
          </a:p>
        </p:txBody>
      </p:sp>
    </p:spTree>
    <p:extLst>
      <p:ext uri="{BB962C8B-B14F-4D97-AF65-F5344CB8AC3E}">
        <p14:creationId xmlns:p14="http://schemas.microsoft.com/office/powerpoint/2010/main" val="31850332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4">
            <a:extLst>
              <a:ext uri="{FF2B5EF4-FFF2-40B4-BE49-F238E27FC236}">
                <a16:creationId xmlns:a16="http://schemas.microsoft.com/office/drawing/2014/main" id="{4F2063A6-BF92-42D0-8F0B-53D2BF2B8126}"/>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53850" y="6329163"/>
            <a:ext cx="359493" cy="410850"/>
          </a:xfrm>
          <a:prstGeom prst="rect">
            <a:avLst/>
          </a:prstGeom>
        </p:spPr>
      </p:pic>
      <p:sp>
        <p:nvSpPr>
          <p:cNvPr id="5" name="Rectangle 4">
            <a:extLst>
              <a:ext uri="{FF2B5EF4-FFF2-40B4-BE49-F238E27FC236}">
                <a16:creationId xmlns:a16="http://schemas.microsoft.com/office/drawing/2014/main" id="{A926331A-2A80-4F26-93EB-57496AFFE09A}"/>
              </a:ext>
              <a:ext uri="{C183D7F6-B498-43B3-948B-1728B52AA6E4}">
                <adec:decorative xmlns:adec="http://schemas.microsoft.com/office/drawing/2017/decorative" val="1"/>
              </a:ext>
            </a:extLst>
          </p:cNvPr>
          <p:cNvSpPr/>
          <p:nvPr/>
        </p:nvSpPr>
        <p:spPr>
          <a:xfrm>
            <a:off x="0" y="6329163"/>
            <a:ext cx="11677650" cy="410850"/>
          </a:xfrm>
          <a:prstGeom prst="rect">
            <a:avLst/>
          </a:prstGeom>
          <a:solidFill>
            <a:srgbClr val="AB1E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CA8643AB-CC78-4751-86E6-E5AA40A49CC8}"/>
              </a:ext>
            </a:extLst>
          </p:cNvPr>
          <p:cNvSpPr txBox="1">
            <a:spLocks noGrp="1"/>
          </p:cNvSpPr>
          <p:nvPr>
            <p:ph type="title" idx="4294967295"/>
          </p:nvPr>
        </p:nvSpPr>
        <p:spPr>
          <a:xfrm>
            <a:off x="397566" y="566662"/>
            <a:ext cx="10988702" cy="64633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sng" strike="noStrike" kern="1200" cap="none" spc="0" normalizeH="0" baseline="0" noProof="0" dirty="0">
                <a:ln>
                  <a:noFill/>
                </a:ln>
                <a:solidFill>
                  <a:schemeClr val="tx1"/>
                </a:solidFill>
                <a:effectLst/>
                <a:uLnTx/>
                <a:uFillTx/>
                <a:latin typeface="+mn-lt"/>
                <a:ea typeface="+mn-ea"/>
                <a:cs typeface="+mn-cs"/>
              </a:rPr>
              <a:t>Questions Received with Answers </a:t>
            </a:r>
          </a:p>
        </p:txBody>
      </p:sp>
      <p:sp>
        <p:nvSpPr>
          <p:cNvPr id="6" name="TextBox 5">
            <a:extLst>
              <a:ext uri="{FF2B5EF4-FFF2-40B4-BE49-F238E27FC236}">
                <a16:creationId xmlns:a16="http://schemas.microsoft.com/office/drawing/2014/main" id="{71C0C21A-F1AF-475C-BF7B-7DFEF4588E41}"/>
              </a:ext>
            </a:extLst>
          </p:cNvPr>
          <p:cNvSpPr txBox="1"/>
          <p:nvPr/>
        </p:nvSpPr>
        <p:spPr>
          <a:xfrm>
            <a:off x="507076" y="1537855"/>
            <a:ext cx="10216342" cy="3508653"/>
          </a:xfrm>
          <a:prstGeom prst="rect">
            <a:avLst/>
          </a:prstGeom>
          <a:noFill/>
        </p:spPr>
        <p:txBody>
          <a:bodyPr wrap="square" rtlCol="0">
            <a:spAutoFit/>
          </a:bodyPr>
          <a:lstStyle/>
          <a:p>
            <a:r>
              <a:rPr lang="en-US" sz="2000" b="1" dirty="0"/>
              <a:t>What is the definition of hours open the NYS Education Department, Division of Library Development will be using to determine compliance with NYS minimum standards for hours open as of June 1?</a:t>
            </a:r>
            <a:endParaRPr lang="en-US" sz="2000" dirty="0"/>
          </a:p>
          <a:p>
            <a:r>
              <a:rPr lang="en-US" dirty="0"/>
              <a:t> </a:t>
            </a:r>
          </a:p>
          <a:p>
            <a:r>
              <a:rPr lang="en-US" dirty="0"/>
              <a:t>The State Library’s current definition of “hours open” for the purpose of June 1, 2021 compliance with NYS minimum standards includes curbside and/or lobby service hours. The State Library will continue to monitor the situation with COVID-19 and the reopening status of local libraries and will notify library systems and libraries at least two months in advance if curbside and lobby service hours will no longer be accepted as “hours open” for the purposes of minimum standards compliance. Please note this does not change how open hours are reported on the annual report which is based on federal definition—see the next question below.</a:t>
            </a:r>
          </a:p>
          <a:p>
            <a:endParaRPr lang="en-US" dirty="0"/>
          </a:p>
        </p:txBody>
      </p:sp>
    </p:spTree>
    <p:extLst>
      <p:ext uri="{BB962C8B-B14F-4D97-AF65-F5344CB8AC3E}">
        <p14:creationId xmlns:p14="http://schemas.microsoft.com/office/powerpoint/2010/main" val="25425792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4">
            <a:extLst>
              <a:ext uri="{FF2B5EF4-FFF2-40B4-BE49-F238E27FC236}">
                <a16:creationId xmlns:a16="http://schemas.microsoft.com/office/drawing/2014/main" id="{4F2063A6-BF92-42D0-8F0B-53D2BF2B8126}"/>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53850" y="6329163"/>
            <a:ext cx="359493" cy="410850"/>
          </a:xfrm>
          <a:prstGeom prst="rect">
            <a:avLst/>
          </a:prstGeom>
        </p:spPr>
      </p:pic>
      <p:sp>
        <p:nvSpPr>
          <p:cNvPr id="5" name="Rectangle 4">
            <a:extLst>
              <a:ext uri="{FF2B5EF4-FFF2-40B4-BE49-F238E27FC236}">
                <a16:creationId xmlns:a16="http://schemas.microsoft.com/office/drawing/2014/main" id="{A926331A-2A80-4F26-93EB-57496AFFE09A}"/>
              </a:ext>
              <a:ext uri="{C183D7F6-B498-43B3-948B-1728B52AA6E4}">
                <adec:decorative xmlns:adec="http://schemas.microsoft.com/office/drawing/2017/decorative" val="1"/>
              </a:ext>
            </a:extLst>
          </p:cNvPr>
          <p:cNvSpPr/>
          <p:nvPr/>
        </p:nvSpPr>
        <p:spPr>
          <a:xfrm>
            <a:off x="0" y="6329163"/>
            <a:ext cx="11677650" cy="410850"/>
          </a:xfrm>
          <a:prstGeom prst="rect">
            <a:avLst/>
          </a:prstGeom>
          <a:solidFill>
            <a:srgbClr val="AB1E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CA8643AB-CC78-4751-86E6-E5AA40A49CC8}"/>
              </a:ext>
            </a:extLst>
          </p:cNvPr>
          <p:cNvSpPr txBox="1">
            <a:spLocks noGrp="1"/>
          </p:cNvSpPr>
          <p:nvPr>
            <p:ph type="title" idx="4294967295"/>
          </p:nvPr>
        </p:nvSpPr>
        <p:spPr>
          <a:xfrm>
            <a:off x="397566" y="566662"/>
            <a:ext cx="10988702" cy="64633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sng" strike="noStrike" kern="1200" cap="none" spc="0" normalizeH="0" baseline="0" noProof="0" dirty="0">
                <a:ln>
                  <a:noFill/>
                </a:ln>
                <a:solidFill>
                  <a:schemeClr val="tx1"/>
                </a:solidFill>
                <a:effectLst/>
                <a:uLnTx/>
                <a:uFillTx/>
                <a:latin typeface="+mn-lt"/>
                <a:ea typeface="+mn-ea"/>
                <a:cs typeface="+mn-cs"/>
              </a:rPr>
              <a:t>Questions Received with Answers (2) </a:t>
            </a:r>
          </a:p>
        </p:txBody>
      </p:sp>
      <p:sp>
        <p:nvSpPr>
          <p:cNvPr id="6" name="TextBox 5">
            <a:extLst>
              <a:ext uri="{FF2B5EF4-FFF2-40B4-BE49-F238E27FC236}">
                <a16:creationId xmlns:a16="http://schemas.microsoft.com/office/drawing/2014/main" id="{71C0C21A-F1AF-475C-BF7B-7DFEF4588E41}"/>
              </a:ext>
            </a:extLst>
          </p:cNvPr>
          <p:cNvSpPr txBox="1"/>
          <p:nvPr/>
        </p:nvSpPr>
        <p:spPr>
          <a:xfrm>
            <a:off x="507076" y="1537855"/>
            <a:ext cx="10216342" cy="2893100"/>
          </a:xfrm>
          <a:prstGeom prst="rect">
            <a:avLst/>
          </a:prstGeom>
          <a:noFill/>
        </p:spPr>
        <p:txBody>
          <a:bodyPr wrap="square" rtlCol="0">
            <a:spAutoFit/>
          </a:bodyPr>
          <a:lstStyle/>
          <a:p>
            <a:r>
              <a:rPr lang="en-US" sz="2000" b="1" dirty="0"/>
              <a:t>What is the definition of hours open for the 2021 Annual Report?</a:t>
            </a:r>
            <a:endParaRPr lang="en-US" sz="2000" dirty="0"/>
          </a:p>
          <a:p>
            <a:r>
              <a:rPr lang="en-US" dirty="0"/>
              <a:t> </a:t>
            </a:r>
          </a:p>
          <a:p>
            <a:r>
              <a:rPr lang="en-US" dirty="0"/>
              <a:t>The State Library has received a number of questions about how libraries will report “hours open” for the 2021 Annual Report. Please note that the definition for hours open for the 2021 Annual Report will not change. The Annual Report definition is a federally determined definition and does not include curbside or lobby service hours.  </a:t>
            </a:r>
          </a:p>
          <a:p>
            <a:endParaRPr lang="en-US" dirty="0"/>
          </a:p>
          <a:p>
            <a:r>
              <a:rPr lang="en-US" dirty="0"/>
              <a:t>For the minimum standard question related to hours open, libraries should continue to report using the federal definition.</a:t>
            </a:r>
          </a:p>
          <a:p>
            <a:endParaRPr lang="en-US" dirty="0"/>
          </a:p>
        </p:txBody>
      </p:sp>
    </p:spTree>
    <p:extLst>
      <p:ext uri="{BB962C8B-B14F-4D97-AF65-F5344CB8AC3E}">
        <p14:creationId xmlns:p14="http://schemas.microsoft.com/office/powerpoint/2010/main" val="6456003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4">
            <a:extLst>
              <a:ext uri="{FF2B5EF4-FFF2-40B4-BE49-F238E27FC236}">
                <a16:creationId xmlns:a16="http://schemas.microsoft.com/office/drawing/2014/main" id="{4F2063A6-BF92-42D0-8F0B-53D2BF2B8126}"/>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53850" y="6329163"/>
            <a:ext cx="359493" cy="410850"/>
          </a:xfrm>
          <a:prstGeom prst="rect">
            <a:avLst/>
          </a:prstGeom>
        </p:spPr>
      </p:pic>
      <p:sp>
        <p:nvSpPr>
          <p:cNvPr id="5" name="Rectangle 4">
            <a:extLst>
              <a:ext uri="{FF2B5EF4-FFF2-40B4-BE49-F238E27FC236}">
                <a16:creationId xmlns:a16="http://schemas.microsoft.com/office/drawing/2014/main" id="{A926331A-2A80-4F26-93EB-57496AFFE09A}"/>
              </a:ext>
              <a:ext uri="{C183D7F6-B498-43B3-948B-1728B52AA6E4}">
                <adec:decorative xmlns:adec="http://schemas.microsoft.com/office/drawing/2017/decorative" val="1"/>
              </a:ext>
            </a:extLst>
          </p:cNvPr>
          <p:cNvSpPr/>
          <p:nvPr/>
        </p:nvSpPr>
        <p:spPr>
          <a:xfrm>
            <a:off x="0" y="6329163"/>
            <a:ext cx="11677650" cy="410850"/>
          </a:xfrm>
          <a:prstGeom prst="rect">
            <a:avLst/>
          </a:prstGeom>
          <a:solidFill>
            <a:srgbClr val="AB1E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CA8643AB-CC78-4751-86E6-E5AA40A49CC8}"/>
              </a:ext>
            </a:extLst>
          </p:cNvPr>
          <p:cNvSpPr txBox="1">
            <a:spLocks noGrp="1"/>
          </p:cNvSpPr>
          <p:nvPr>
            <p:ph type="title" idx="4294967295"/>
          </p:nvPr>
        </p:nvSpPr>
        <p:spPr>
          <a:xfrm>
            <a:off x="397566" y="566662"/>
            <a:ext cx="10988702" cy="64633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sng" strike="noStrike" kern="1200" cap="none" spc="0" normalizeH="0" baseline="0" noProof="0" dirty="0">
                <a:ln>
                  <a:noFill/>
                </a:ln>
                <a:solidFill>
                  <a:schemeClr val="tx1"/>
                </a:solidFill>
                <a:effectLst/>
                <a:uLnTx/>
                <a:uFillTx/>
                <a:latin typeface="+mn-lt"/>
                <a:ea typeface="+mn-ea"/>
                <a:cs typeface="+mn-cs"/>
              </a:rPr>
              <a:t>Questions Received with Answers (3) </a:t>
            </a:r>
          </a:p>
        </p:txBody>
      </p:sp>
      <p:sp>
        <p:nvSpPr>
          <p:cNvPr id="6" name="TextBox 5">
            <a:extLst>
              <a:ext uri="{FF2B5EF4-FFF2-40B4-BE49-F238E27FC236}">
                <a16:creationId xmlns:a16="http://schemas.microsoft.com/office/drawing/2014/main" id="{71C0C21A-F1AF-475C-BF7B-7DFEF4588E41}"/>
              </a:ext>
            </a:extLst>
          </p:cNvPr>
          <p:cNvSpPr txBox="1"/>
          <p:nvPr/>
        </p:nvSpPr>
        <p:spPr>
          <a:xfrm>
            <a:off x="507076" y="1537855"/>
            <a:ext cx="10216342" cy="1785104"/>
          </a:xfrm>
          <a:prstGeom prst="rect">
            <a:avLst/>
          </a:prstGeom>
          <a:noFill/>
        </p:spPr>
        <p:txBody>
          <a:bodyPr wrap="square" rtlCol="0">
            <a:spAutoFit/>
          </a:bodyPr>
          <a:lstStyle/>
          <a:p>
            <a:r>
              <a:rPr lang="en-US" sz="2000" b="1" dirty="0"/>
              <a:t>Why are telephone and email interactions with the public not seen as public-facing services? </a:t>
            </a:r>
            <a:endParaRPr lang="en-US" sz="2000" dirty="0"/>
          </a:p>
          <a:p>
            <a:r>
              <a:rPr lang="en-US" b="1" dirty="0"/>
              <a:t> </a:t>
            </a:r>
            <a:endParaRPr lang="en-US" dirty="0"/>
          </a:p>
          <a:p>
            <a:r>
              <a:rPr lang="en-US" dirty="0"/>
              <a:t>Telephone and email interactions are a valuable way to share information with community members.  However, open hours are intended to provide patrons with access to a fuller range of library services, including physical access to library materials.</a:t>
            </a:r>
          </a:p>
          <a:p>
            <a:endParaRPr lang="en-US" dirty="0"/>
          </a:p>
        </p:txBody>
      </p:sp>
    </p:spTree>
    <p:extLst>
      <p:ext uri="{BB962C8B-B14F-4D97-AF65-F5344CB8AC3E}">
        <p14:creationId xmlns:p14="http://schemas.microsoft.com/office/powerpoint/2010/main" val="21731053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2669</TotalTime>
  <Words>921</Words>
  <Application>Microsoft Office PowerPoint</Application>
  <PresentationFormat>Widescreen</PresentationFormat>
  <Paragraphs>75</Paragraphs>
  <Slides>11</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Century Gothic</vt:lpstr>
      <vt:lpstr>Courier New</vt:lpstr>
      <vt:lpstr>Office Theme</vt:lpstr>
      <vt:lpstr>Public Library Minimum Open Hours Q &amp; A Webinar</vt:lpstr>
      <vt:lpstr>Agenda</vt:lpstr>
      <vt:lpstr>NYSL/PULISDO Reopening Committee</vt:lpstr>
      <vt:lpstr>NYSL/PULISDO Reopening Committee (2)</vt:lpstr>
      <vt:lpstr>NYSL/PULISDO Reopening Committee (3)</vt:lpstr>
      <vt:lpstr>Expectations: Public Library Minimum Open Hours</vt:lpstr>
      <vt:lpstr>Questions Received with Answers </vt:lpstr>
      <vt:lpstr>Questions Received with Answers (2) </vt:lpstr>
      <vt:lpstr>Questions Received with Answers (3) </vt:lpstr>
      <vt:lpstr>Questions Received with Answers (4) </vt:lpstr>
      <vt:lpstr>Questions Received with Answers (5)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McFadden</dc:creator>
  <cp:lastModifiedBy>Sarah McFadden</cp:lastModifiedBy>
  <cp:revision>142</cp:revision>
  <cp:lastPrinted>2021-04-15T13:04:11Z</cp:lastPrinted>
  <dcterms:created xsi:type="dcterms:W3CDTF">2020-07-02T13:48:47Z</dcterms:created>
  <dcterms:modified xsi:type="dcterms:W3CDTF">2021-05-05T14:47:29Z</dcterms:modified>
</cp:coreProperties>
</file>